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9" r:id="rId2"/>
    <p:sldId id="295" r:id="rId3"/>
    <p:sldId id="296" r:id="rId4"/>
    <p:sldId id="297" r:id="rId5"/>
    <p:sldId id="300" r:id="rId6"/>
    <p:sldId id="309" r:id="rId7"/>
    <p:sldId id="301" r:id="rId8"/>
    <p:sldId id="302" r:id="rId9"/>
    <p:sldId id="303" r:id="rId10"/>
    <p:sldId id="305" r:id="rId11"/>
    <p:sldId id="304" r:id="rId12"/>
    <p:sldId id="306" r:id="rId13"/>
    <p:sldId id="308" r:id="rId14"/>
    <p:sldId id="307" r:id="rId15"/>
  </p:sldIdLst>
  <p:sldSz cx="25603200" cy="20116800"/>
  <p:notesSz cx="6858000" cy="9144000"/>
  <p:defaultTextStyle>
    <a:defPPr>
      <a:defRPr lang="en-US"/>
    </a:defPPr>
    <a:lvl1pPr marL="0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1pPr>
    <a:lvl2pPr marL="1306266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2pPr>
    <a:lvl3pPr marL="2612532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3pPr>
    <a:lvl4pPr marL="3918798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4pPr>
    <a:lvl5pPr marL="5225064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5pPr>
    <a:lvl6pPr marL="6531331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6pPr>
    <a:lvl7pPr marL="7837597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7pPr>
    <a:lvl8pPr marL="9143863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8pPr>
    <a:lvl9pPr marL="10450129" algn="l" defTabSz="2612532" rtl="0" eaLnBrk="1" latinLnBrk="0" hangingPunct="1">
      <a:defRPr sz="5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36">
          <p15:clr>
            <a:srgbClr val="A4A3A4"/>
          </p15:clr>
        </p15:guide>
        <p15:guide id="2" pos="8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2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598" autoAdjust="0"/>
    <p:restoredTop sz="94643"/>
  </p:normalViewPr>
  <p:slideViewPr>
    <p:cSldViewPr>
      <p:cViewPr>
        <p:scale>
          <a:sx n="35" d="100"/>
          <a:sy n="35" d="100"/>
        </p:scale>
        <p:origin x="1160" y="552"/>
      </p:cViewPr>
      <p:guideLst>
        <p:guide orient="horz" pos="6336"/>
        <p:guide pos="80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9E2C3-6BCC-1743-A389-BA2E7658775F}" type="datetimeFigureOut">
              <a:rPr lang="en-US" smtClean="0"/>
              <a:t>4/5/17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65263" y="1143000"/>
            <a:ext cx="3927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30886-E26B-E041-9DE5-DBA4123D17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041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240" y="6249248"/>
            <a:ext cx="21762720" cy="43120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40480" y="11399520"/>
            <a:ext cx="17922240" cy="5140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06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918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531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1438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03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83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562320" y="805606"/>
            <a:ext cx="5760720" cy="171644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0160" y="805606"/>
            <a:ext cx="16855440" cy="1716447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0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72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2476" y="12926908"/>
            <a:ext cx="21762720" cy="3995420"/>
          </a:xfrm>
        </p:spPr>
        <p:txBody>
          <a:bodyPr anchor="t"/>
          <a:lstStyle>
            <a:lvl1pPr algn="l">
              <a:defRPr sz="11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76" y="8526359"/>
            <a:ext cx="21762720" cy="4400549"/>
          </a:xfrm>
        </p:spPr>
        <p:txBody>
          <a:bodyPr anchor="b"/>
          <a:lstStyle>
            <a:lvl1pPr marL="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1pPr>
            <a:lvl2pPr marL="1306266" indent="0">
              <a:buNone/>
              <a:defRPr sz="5100">
                <a:solidFill>
                  <a:schemeClr val="tx1">
                    <a:tint val="75000"/>
                  </a:schemeClr>
                </a:solidFill>
              </a:defRPr>
            </a:lvl2pPr>
            <a:lvl3pPr marL="2612532" indent="0">
              <a:buNone/>
              <a:defRPr sz="4600">
                <a:solidFill>
                  <a:schemeClr val="tx1">
                    <a:tint val="75000"/>
                  </a:schemeClr>
                </a:solidFill>
              </a:defRPr>
            </a:lvl3pPr>
            <a:lvl4pPr marL="3918798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4pPr>
            <a:lvl5pPr marL="522506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5pPr>
            <a:lvl6pPr marL="6531331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6pPr>
            <a:lvl7pPr marL="7837597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7pPr>
            <a:lvl8pPr marL="9143863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8pPr>
            <a:lvl9pPr marL="10450129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50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4693922"/>
            <a:ext cx="11308080" cy="13276158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014960" y="4693922"/>
            <a:ext cx="11308080" cy="13276158"/>
          </a:xfrm>
        </p:spPr>
        <p:txBody>
          <a:bodyPr/>
          <a:lstStyle>
            <a:lvl1pPr>
              <a:defRPr sz="8000"/>
            </a:lvl1pPr>
            <a:lvl2pPr>
              <a:defRPr sz="6900"/>
            </a:lvl2pPr>
            <a:lvl3pPr>
              <a:defRPr sz="5700"/>
            </a:lvl3pPr>
            <a:lvl4pPr>
              <a:defRPr sz="5100"/>
            </a:lvl4pPr>
            <a:lvl5pPr>
              <a:defRPr sz="5100"/>
            </a:lvl5pPr>
            <a:lvl6pPr>
              <a:defRPr sz="5100"/>
            </a:lvl6pPr>
            <a:lvl7pPr>
              <a:defRPr sz="5100"/>
            </a:lvl7pPr>
            <a:lvl8pPr>
              <a:defRPr sz="5100"/>
            </a:lvl8pPr>
            <a:lvl9pPr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0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4502998"/>
            <a:ext cx="11312526" cy="1876635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6379633"/>
            <a:ext cx="11312526" cy="11590445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006071" y="4502998"/>
            <a:ext cx="11316970" cy="1876635"/>
          </a:xfrm>
        </p:spPr>
        <p:txBody>
          <a:bodyPr anchor="b"/>
          <a:lstStyle>
            <a:lvl1pPr marL="0" indent="0">
              <a:buNone/>
              <a:defRPr sz="6900" b="1"/>
            </a:lvl1pPr>
            <a:lvl2pPr marL="1306266" indent="0">
              <a:buNone/>
              <a:defRPr sz="5700" b="1"/>
            </a:lvl2pPr>
            <a:lvl3pPr marL="2612532" indent="0">
              <a:buNone/>
              <a:defRPr sz="5100" b="1"/>
            </a:lvl3pPr>
            <a:lvl4pPr marL="3918798" indent="0">
              <a:buNone/>
              <a:defRPr sz="4600" b="1"/>
            </a:lvl4pPr>
            <a:lvl5pPr marL="5225064" indent="0">
              <a:buNone/>
              <a:defRPr sz="4600" b="1"/>
            </a:lvl5pPr>
            <a:lvl6pPr marL="6531331" indent="0">
              <a:buNone/>
              <a:defRPr sz="4600" b="1"/>
            </a:lvl6pPr>
            <a:lvl7pPr marL="7837597" indent="0">
              <a:buNone/>
              <a:defRPr sz="4600" b="1"/>
            </a:lvl7pPr>
            <a:lvl8pPr marL="9143863" indent="0">
              <a:buNone/>
              <a:defRPr sz="4600" b="1"/>
            </a:lvl8pPr>
            <a:lvl9pPr marL="10450129" indent="0">
              <a:buNone/>
              <a:defRPr sz="4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006071" y="6379633"/>
            <a:ext cx="11316970" cy="11590445"/>
          </a:xfrm>
        </p:spPr>
        <p:txBody>
          <a:bodyPr/>
          <a:lstStyle>
            <a:lvl1pPr>
              <a:defRPr sz="6900"/>
            </a:lvl1pPr>
            <a:lvl2pPr>
              <a:defRPr sz="5700"/>
            </a:lvl2pPr>
            <a:lvl3pPr>
              <a:defRPr sz="5100"/>
            </a:lvl3pPr>
            <a:lvl4pPr>
              <a:defRPr sz="4600"/>
            </a:lvl4pPr>
            <a:lvl5pPr>
              <a:defRPr sz="4600"/>
            </a:lvl5pPr>
            <a:lvl6pPr>
              <a:defRPr sz="4600"/>
            </a:lvl6pPr>
            <a:lvl7pPr>
              <a:defRPr sz="4600"/>
            </a:lvl7pPr>
            <a:lvl8pPr>
              <a:defRPr sz="4600"/>
            </a:lvl8pPr>
            <a:lvl9pPr>
              <a:defRPr sz="4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920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4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12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2" y="800947"/>
            <a:ext cx="8423276" cy="3408680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0140" y="800948"/>
            <a:ext cx="14312900" cy="17169131"/>
          </a:xfrm>
        </p:spPr>
        <p:txBody>
          <a:bodyPr/>
          <a:lstStyle>
            <a:lvl1pPr>
              <a:defRPr sz="9100"/>
            </a:lvl1pPr>
            <a:lvl2pPr>
              <a:defRPr sz="8000"/>
            </a:lvl2pPr>
            <a:lvl3pPr>
              <a:defRPr sz="69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0162" y="4209628"/>
            <a:ext cx="8423276" cy="13760451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76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8406" y="14081760"/>
            <a:ext cx="15361920" cy="1662431"/>
          </a:xfrm>
        </p:spPr>
        <p:txBody>
          <a:bodyPr anchor="b"/>
          <a:lstStyle>
            <a:lvl1pPr algn="l">
              <a:defRPr sz="5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18406" y="1797473"/>
            <a:ext cx="15361920" cy="12070080"/>
          </a:xfrm>
        </p:spPr>
        <p:txBody>
          <a:bodyPr/>
          <a:lstStyle>
            <a:lvl1pPr marL="0" indent="0">
              <a:buNone/>
              <a:defRPr sz="9100"/>
            </a:lvl1pPr>
            <a:lvl2pPr marL="1306266" indent="0">
              <a:buNone/>
              <a:defRPr sz="8000"/>
            </a:lvl2pPr>
            <a:lvl3pPr marL="2612532" indent="0">
              <a:buNone/>
              <a:defRPr sz="6900"/>
            </a:lvl3pPr>
            <a:lvl4pPr marL="3918798" indent="0">
              <a:buNone/>
              <a:defRPr sz="5700"/>
            </a:lvl4pPr>
            <a:lvl5pPr marL="5225064" indent="0">
              <a:buNone/>
              <a:defRPr sz="5700"/>
            </a:lvl5pPr>
            <a:lvl6pPr marL="6531331" indent="0">
              <a:buNone/>
              <a:defRPr sz="5700"/>
            </a:lvl6pPr>
            <a:lvl7pPr marL="7837597" indent="0">
              <a:buNone/>
              <a:defRPr sz="5700"/>
            </a:lvl7pPr>
            <a:lvl8pPr marL="9143863" indent="0">
              <a:buNone/>
              <a:defRPr sz="5700"/>
            </a:lvl8pPr>
            <a:lvl9pPr marL="10450129" indent="0">
              <a:buNone/>
              <a:defRPr sz="5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8406" y="15744191"/>
            <a:ext cx="15361920" cy="2360929"/>
          </a:xfrm>
        </p:spPr>
        <p:txBody>
          <a:bodyPr/>
          <a:lstStyle>
            <a:lvl1pPr marL="0" indent="0">
              <a:buNone/>
              <a:defRPr sz="4000"/>
            </a:lvl1pPr>
            <a:lvl2pPr marL="1306266" indent="0">
              <a:buNone/>
              <a:defRPr sz="3400"/>
            </a:lvl2pPr>
            <a:lvl3pPr marL="2612532" indent="0">
              <a:buNone/>
              <a:defRPr sz="2900"/>
            </a:lvl3pPr>
            <a:lvl4pPr marL="3918798" indent="0">
              <a:buNone/>
              <a:defRPr sz="2600"/>
            </a:lvl4pPr>
            <a:lvl5pPr marL="5225064" indent="0">
              <a:buNone/>
              <a:defRPr sz="2600"/>
            </a:lvl5pPr>
            <a:lvl6pPr marL="6531331" indent="0">
              <a:buNone/>
              <a:defRPr sz="2600"/>
            </a:lvl6pPr>
            <a:lvl7pPr marL="7837597" indent="0">
              <a:buNone/>
              <a:defRPr sz="2600"/>
            </a:lvl7pPr>
            <a:lvl8pPr marL="9143863" indent="0">
              <a:buNone/>
              <a:defRPr sz="2600"/>
            </a:lvl8pPr>
            <a:lvl9pPr marL="10450129" indent="0">
              <a:buNone/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21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0160" y="805605"/>
            <a:ext cx="23042880" cy="3352800"/>
          </a:xfrm>
          <a:prstGeom prst="rect">
            <a:avLst/>
          </a:prstGeom>
        </p:spPr>
        <p:txBody>
          <a:bodyPr vert="horz" lIns="261253" tIns="130627" rIns="261253" bIns="13062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4693922"/>
            <a:ext cx="23042880" cy="13276158"/>
          </a:xfrm>
          <a:prstGeom prst="rect">
            <a:avLst/>
          </a:prstGeom>
        </p:spPr>
        <p:txBody>
          <a:bodyPr vert="horz" lIns="261253" tIns="130627" rIns="261253" bIns="13062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18645295"/>
            <a:ext cx="5974080" cy="1071033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l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9C264-CB3E-4B98-8E33-6CBE38337622}" type="datetimeFigureOut">
              <a:rPr lang="en-US" smtClean="0"/>
              <a:t>4/4/17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47760" y="18645295"/>
            <a:ext cx="8107680" cy="1071033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ct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348960" y="18645295"/>
            <a:ext cx="5974080" cy="1071033"/>
          </a:xfrm>
          <a:prstGeom prst="rect">
            <a:avLst/>
          </a:prstGeom>
        </p:spPr>
        <p:txBody>
          <a:bodyPr vert="horz" lIns="261253" tIns="130627" rIns="261253" bIns="130627" rtlCol="0" anchor="ctr"/>
          <a:lstStyle>
            <a:lvl1pPr algn="r">
              <a:defRPr sz="3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2AA10-8B5D-4832-A0E0-3D2AA4E701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81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12532" rtl="0" eaLnBrk="1" latinLnBrk="0" hangingPunct="1">
        <a:spcBef>
          <a:spcPct val="0"/>
        </a:spcBef>
        <a:buNone/>
        <a:defRPr sz="1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9700" indent="-979700" algn="l" defTabSz="2612532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1pPr>
      <a:lvl2pPr marL="2122682" indent="-816416" algn="l" defTabSz="2612532" rtl="0" eaLnBrk="1" latinLnBrk="0" hangingPunct="1">
        <a:spcBef>
          <a:spcPct val="20000"/>
        </a:spcBef>
        <a:buFont typeface="Arial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265665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931" indent="-653133" algn="l" defTabSz="2612532" rtl="0" eaLnBrk="1" latinLnBrk="0" hangingPunct="1">
        <a:spcBef>
          <a:spcPct val="20000"/>
        </a:spcBef>
        <a:buFont typeface="Arial" pitchFamily="34" charset="0"/>
        <a:buChar char="–"/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878198" indent="-653133" algn="l" defTabSz="2612532" rtl="0" eaLnBrk="1" latinLnBrk="0" hangingPunct="1">
        <a:spcBef>
          <a:spcPct val="20000"/>
        </a:spcBef>
        <a:buFont typeface="Arial" pitchFamily="34" charset="0"/>
        <a:buChar char="»"/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184464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490730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9796996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3262" indent="-653133" algn="l" defTabSz="2612532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306266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612532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3pPr>
      <a:lvl4pPr marL="3918798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4pPr>
      <a:lvl5pPr marL="5225064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5pPr>
      <a:lvl6pPr marL="6531331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6pPr>
      <a:lvl7pPr marL="7837597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7pPr>
      <a:lvl8pPr marL="9143863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8pPr>
      <a:lvl9pPr marL="10450129" algn="l" defTabSz="2612532" rtl="0" eaLnBrk="1" latinLnBrk="0" hangingPunct="1">
        <a:defRPr sz="5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wh@cs.umd.edu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l-enthusiast.net/2016/06/08/carbon-footprint-conference-travel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Conference Culture </a:t>
            </a:r>
            <a:br>
              <a:rPr lang="en-US" dirty="0" smtClean="0"/>
            </a:br>
            <a:r>
              <a:rPr lang="en-US" dirty="0" smtClean="0"/>
              <a:t>and Climate Change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Michael Hicks</a:t>
            </a:r>
          </a:p>
          <a:p>
            <a:endParaRPr lang="en-US" sz="4800" dirty="0" smtClean="0"/>
          </a:p>
          <a:p>
            <a:r>
              <a:rPr lang="en-US" dirty="0" smtClean="0"/>
              <a:t>SIGPLAN Chair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172200" y="2819400"/>
            <a:ext cx="12455370" cy="3733800"/>
            <a:chOff x="4495800" y="15468600"/>
            <a:chExt cx="12455370" cy="3733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95800" y="15468600"/>
              <a:ext cx="4519863" cy="37338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8610600" y="15849600"/>
              <a:ext cx="8340570" cy="26468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600" b="1" i="1" dirty="0">
                  <a:solidFill>
                    <a:srgbClr val="5B25C4"/>
                  </a:solidFill>
                </a:rPr>
                <a:t>SIGPLAN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4953000" y="12801600"/>
            <a:ext cx="150449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Professor, Computer Science, University </a:t>
            </a:r>
            <a:r>
              <a:rPr lang="en-US" sz="5400" dirty="0"/>
              <a:t>of Maryland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228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Carbon-friendly Conference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Location of conference affects carbon cost</a:t>
            </a:r>
          </a:p>
          <a:p>
            <a:pPr lvl="1"/>
            <a:r>
              <a:rPr lang="en-US" dirty="0" smtClean="0"/>
              <a:t>Long/multi-hop trips for more people means greater cost</a:t>
            </a:r>
          </a:p>
          <a:p>
            <a:r>
              <a:rPr lang="en-US" dirty="0" smtClean="0"/>
              <a:t>But expansion to new locations broadens community</a:t>
            </a:r>
          </a:p>
          <a:p>
            <a:pPr lvl="1"/>
            <a:r>
              <a:rPr lang="en-US" dirty="0" smtClean="0"/>
              <a:t>Don’t want every conference in Chicago, IL, USA!</a:t>
            </a:r>
          </a:p>
          <a:p>
            <a:r>
              <a:rPr lang="en-US" dirty="0" smtClean="0"/>
              <a:t>Idea: Pick location with likelihood proportionate to expected carbon cost</a:t>
            </a:r>
          </a:p>
          <a:p>
            <a:pPr lvl="1"/>
            <a:r>
              <a:rPr lang="en-US" dirty="0" smtClean="0"/>
              <a:t>Relative to best-case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97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Optional/Remote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Publish paper in conference proceedings (PACMPL) but don’t attend</a:t>
            </a:r>
          </a:p>
          <a:p>
            <a:pPr lvl="1"/>
            <a:r>
              <a:rPr lang="en-US" dirty="0" smtClean="0"/>
              <a:t>E.g., “journal first” model</a:t>
            </a:r>
          </a:p>
          <a:p>
            <a:r>
              <a:rPr lang="en-US" dirty="0" smtClean="0"/>
              <a:t>Remotely attend</a:t>
            </a:r>
          </a:p>
          <a:p>
            <a:pPr lvl="1"/>
            <a:r>
              <a:rPr lang="en-US" dirty="0" smtClean="0"/>
              <a:t>Livestreaming, online participation (chat, hangout, Twitter)</a:t>
            </a:r>
          </a:p>
          <a:p>
            <a:pPr lvl="1"/>
            <a:r>
              <a:rPr lang="en-US" dirty="0" smtClean="0"/>
              <a:t>Examples: CHI’16 remote presence avatars (expensive!); SIGCOMM’16 remote presentations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632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Conference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Merge existing conferences into a “mega conference”</a:t>
            </a:r>
          </a:p>
          <a:p>
            <a:pPr lvl="1"/>
            <a:r>
              <a:rPr lang="en-US" dirty="0" smtClean="0"/>
              <a:t>Like SC, CHI, SIGGRAPH, 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So: PL’20 as POPL’20 + PLDI’20 + ICFP’20 + OOPSLA’20. Latter become “tracks” of the former</a:t>
            </a:r>
          </a:p>
          <a:p>
            <a:r>
              <a:rPr lang="en-US" dirty="0" smtClean="0"/>
              <a:t>Regional or multi-site conferences</a:t>
            </a:r>
          </a:p>
          <a:p>
            <a:pPr lvl="1"/>
            <a:r>
              <a:rPr lang="en-US" dirty="0" smtClean="0"/>
              <a:t>Simultaneous European and North American events with “remote participation” between</a:t>
            </a:r>
          </a:p>
          <a:p>
            <a:r>
              <a:rPr lang="en-US" dirty="0" smtClean="0"/>
              <a:t>AR/VR: the virtual conference!</a:t>
            </a:r>
          </a:p>
        </p:txBody>
      </p:sp>
    </p:spTree>
    <p:extLst>
      <p:ext uri="{BB962C8B-B14F-4D97-AF65-F5344CB8AC3E}">
        <p14:creationId xmlns:p14="http://schemas.microsoft.com/office/powerpoint/2010/main" val="97933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Conferences are great for science</a:t>
            </a:r>
          </a:p>
          <a:p>
            <a:r>
              <a:rPr lang="en-US" dirty="0" smtClean="0"/>
              <a:t>Conference travel is not great for the environment</a:t>
            </a:r>
          </a:p>
          <a:p>
            <a:pPr lvl="1"/>
            <a:r>
              <a:rPr lang="en-US" dirty="0" smtClean="0"/>
              <a:t>We are nearing a critical point if we are to avoid the most serious problems that scientists predict</a:t>
            </a:r>
          </a:p>
          <a:p>
            <a:pPr lvl="1"/>
            <a:r>
              <a:rPr lang="en-US" dirty="0" smtClean="0"/>
              <a:t>One European flight is 3% of my lifetime CO2 budget!</a:t>
            </a:r>
          </a:p>
          <a:p>
            <a:r>
              <a:rPr lang="en-US" dirty="0" smtClean="0"/>
              <a:t>How can we balance the two concerns?</a:t>
            </a:r>
          </a:p>
          <a:p>
            <a:pPr lvl="1"/>
            <a:r>
              <a:rPr lang="en-US" dirty="0" smtClean="0"/>
              <a:t>Your feedback (and action) is welcome!</a:t>
            </a:r>
          </a:p>
          <a:p>
            <a:pPr lvl="1"/>
            <a:r>
              <a:rPr lang="en-US" dirty="0" smtClean="0">
                <a:hlinkClick r:id="rId2"/>
              </a:rPr>
              <a:t>mwh@cs.umd.edu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6022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and Travel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Flights are particularly problematic</a:t>
            </a:r>
          </a:p>
          <a:p>
            <a:pPr lvl="1"/>
            <a:r>
              <a:rPr lang="en-US" dirty="0" smtClean="0"/>
              <a:t>JFK to SFO = 1.15 metric tons of carbon, per economy-class passenger, on average</a:t>
            </a:r>
          </a:p>
          <a:p>
            <a:pPr lvl="1"/>
            <a:r>
              <a:rPr lang="en-US" dirty="0" smtClean="0"/>
              <a:t>CDG to SFO = 2.49 metric tons</a:t>
            </a:r>
          </a:p>
          <a:p>
            <a:pPr lvl="1"/>
            <a:r>
              <a:rPr lang="en-US" dirty="0" smtClean="0"/>
              <a:t>HDG to JFK = 3.02 metric tons</a:t>
            </a:r>
          </a:p>
          <a:p>
            <a:pPr lvl="1"/>
            <a:r>
              <a:rPr lang="en-US" dirty="0" smtClean="0"/>
              <a:t>Multi-hop flights add a bump due to takeoff</a:t>
            </a:r>
          </a:p>
          <a:p>
            <a:r>
              <a:rPr lang="en-US" dirty="0" smtClean="0"/>
              <a:t>Compare</a:t>
            </a:r>
          </a:p>
          <a:p>
            <a:pPr lvl="1"/>
            <a:r>
              <a:rPr lang="en-US" dirty="0" smtClean="0"/>
              <a:t>Average American = 20 metric tons per year</a:t>
            </a:r>
          </a:p>
          <a:p>
            <a:pPr lvl="1"/>
            <a:r>
              <a:rPr lang="en-US" dirty="0" smtClean="0"/>
              <a:t>Average Industrial </a:t>
            </a:r>
            <a:r>
              <a:rPr lang="en-US" dirty="0" err="1" smtClean="0"/>
              <a:t>natio</a:t>
            </a:r>
            <a:r>
              <a:rPr lang="en-US" dirty="0" smtClean="0"/>
              <a:t> = 11 metric tons per year</a:t>
            </a:r>
          </a:p>
          <a:p>
            <a:pPr lvl="1"/>
            <a:r>
              <a:rPr lang="en-US" dirty="0" smtClean="0"/>
              <a:t>Driving 10,000 miles @ 30 MPG = 3.31 metric tons</a:t>
            </a:r>
          </a:p>
        </p:txBody>
      </p:sp>
    </p:spTree>
    <p:extLst>
      <p:ext uri="{BB962C8B-B14F-4D97-AF65-F5344CB8AC3E}">
        <p14:creationId xmlns:p14="http://schemas.microsoft.com/office/powerpoint/2010/main" val="135434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Conferences and Climate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Conferences are the heart of </a:t>
            </a:r>
            <a:r>
              <a:rPr lang="en-US" dirty="0" smtClean="0"/>
              <a:t>SIGPLAN (and ACM)</a:t>
            </a:r>
            <a:endParaRPr lang="en-US" dirty="0" smtClean="0"/>
          </a:p>
          <a:p>
            <a:pPr lvl="1"/>
            <a:r>
              <a:rPr lang="en-US" dirty="0" smtClean="0"/>
              <a:t>Our best results appear in conference proceedings</a:t>
            </a:r>
          </a:p>
          <a:p>
            <a:pPr lvl="1"/>
            <a:r>
              <a:rPr lang="en-US" dirty="0" smtClean="0"/>
              <a:t>Networking and collaboration critical to progress</a:t>
            </a:r>
          </a:p>
          <a:p>
            <a:pPr lvl="1"/>
            <a:r>
              <a:rPr lang="en-US" dirty="0" smtClean="0"/>
              <a:t>Registrations are a significant source </a:t>
            </a:r>
            <a:r>
              <a:rPr lang="en-US" dirty="0" smtClean="0"/>
              <a:t>of revenue (enables open access, for example)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Conferences also impact climate change</a:t>
            </a:r>
          </a:p>
          <a:p>
            <a:pPr lvl="1"/>
            <a:r>
              <a:rPr lang="en-US" dirty="0" smtClean="0"/>
              <a:t>Air travel is a major contributor to carbon emissions</a:t>
            </a:r>
          </a:p>
          <a:p>
            <a:pPr lvl="1"/>
            <a:r>
              <a:rPr lang="en-US" dirty="0" smtClean="0"/>
              <a:t>No carbon-free </a:t>
            </a:r>
            <a:r>
              <a:rPr lang="en-US" dirty="0" smtClean="0"/>
              <a:t>alternatives are available for air </a:t>
            </a:r>
            <a:r>
              <a:rPr lang="en-US" dirty="0" smtClean="0"/>
              <a:t>travel (ground transport, power generation, etc. in process)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8878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Climate change </a:t>
            </a:r>
            <a:r>
              <a:rPr lang="mr-IN"/>
              <a:t>–</a:t>
            </a:r>
            <a:r>
              <a:rPr lang="en-US"/>
              <a:t> quick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is warming</a:t>
            </a:r>
          </a:p>
          <a:p>
            <a:pPr lvl="1"/>
            <a:r>
              <a:rPr lang="en-US" dirty="0"/>
              <a:t>This is </a:t>
            </a:r>
            <a:r>
              <a:rPr lang="en-US" dirty="0" smtClean="0"/>
              <a:t>bad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To avoid worst effects, average global warming must be kept under </a:t>
            </a:r>
            <a:r>
              <a:rPr lang="en-US" dirty="0" smtClean="0"/>
              <a:t>2°C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are currently at </a:t>
            </a:r>
            <a:r>
              <a:rPr lang="en-US" dirty="0" smtClean="0"/>
              <a:t>1.5°C</a:t>
            </a:r>
          </a:p>
          <a:p>
            <a:pPr lvl="3"/>
            <a:endParaRPr lang="en-US" dirty="0"/>
          </a:p>
          <a:p>
            <a:r>
              <a:rPr lang="en-US" dirty="0"/>
              <a:t>To achieve this, developed countries will need to reduce </a:t>
            </a:r>
            <a:r>
              <a:rPr lang="en-US" dirty="0" smtClean="0"/>
              <a:t>fossil fuel use </a:t>
            </a:r>
            <a:r>
              <a:rPr lang="en-US" dirty="0"/>
              <a:t>by </a:t>
            </a:r>
            <a:r>
              <a:rPr lang="en-US" dirty="0" smtClean="0"/>
              <a:t>~90</a:t>
            </a:r>
            <a:r>
              <a:rPr lang="en-US" dirty="0"/>
              <a:t>% by </a:t>
            </a:r>
            <a:r>
              <a:rPr lang="en-US" dirty="0" smtClean="0"/>
              <a:t>2050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59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583" y="4388773"/>
            <a:ext cx="15550401" cy="136069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95400" y="1905000"/>
            <a:ext cx="23319852" cy="1575816"/>
          </a:xfrm>
          <a:prstGeom prst="rect">
            <a:avLst/>
          </a:prstGeom>
          <a:noFill/>
        </p:spPr>
        <p:txBody>
          <a:bodyPr wrap="none" lIns="219456" tIns="109728" rIns="219456" bIns="109728" rtlCol="0">
            <a:spAutoFit/>
          </a:bodyPr>
          <a:lstStyle/>
          <a:p>
            <a:r>
              <a:rPr lang="en-US" sz="8800" dirty="0"/>
              <a:t>A typical POPL attendee’s family carbon footprint:</a:t>
            </a:r>
          </a:p>
        </p:txBody>
      </p:sp>
    </p:spTree>
    <p:extLst>
      <p:ext uri="{BB962C8B-B14F-4D97-AF65-F5344CB8AC3E}">
        <p14:creationId xmlns:p14="http://schemas.microsoft.com/office/powerpoint/2010/main" val="522467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Trip is 3% of Personal CO2 Budget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4343400"/>
            <a:ext cx="23850600" cy="11811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To have </a:t>
            </a:r>
            <a:r>
              <a:rPr lang="en-US" dirty="0"/>
              <a:t>an 80% chance of limiting global warming to 2°C, cumulative carbon dioxide emissions from 2000 to 2049 must be constrained to 886 </a:t>
            </a:r>
            <a:r>
              <a:rPr lang="en-US" dirty="0" smtClean="0"/>
              <a:t>Gt.</a:t>
            </a:r>
            <a:r>
              <a:rPr lang="en-US" baseline="30000" dirty="0" smtClean="0"/>
              <a:t>1</a:t>
            </a:r>
          </a:p>
          <a:p>
            <a:r>
              <a:rPr lang="en-US" dirty="0" smtClean="0"/>
              <a:t>The world </a:t>
            </a:r>
            <a:r>
              <a:rPr lang="en-US" dirty="0"/>
              <a:t>has already emitted more than 492 Gt since 2000, leaving only 394 Gt for the world to </a:t>
            </a:r>
            <a:r>
              <a:rPr lang="en-US" dirty="0" smtClean="0"/>
              <a:t>emit.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There </a:t>
            </a:r>
            <a:r>
              <a:rPr lang="en-US" dirty="0"/>
              <a:t>are currently about 7 billion people on the planet. </a:t>
            </a:r>
            <a:r>
              <a:rPr lang="en-US" dirty="0" smtClean="0"/>
              <a:t>One </a:t>
            </a:r>
            <a:r>
              <a:rPr lang="en-US" dirty="0"/>
              <a:t>computer scientist’s “fair share” of remaining allowable emissions is about 56 tons of atmospheric </a:t>
            </a:r>
            <a:r>
              <a:rPr lang="en-US" dirty="0" smtClean="0"/>
              <a:t>CO2.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A single </a:t>
            </a:r>
            <a:r>
              <a:rPr lang="en-US" dirty="0"/>
              <a:t>economy-class round trip from, say, Philadelphia to Paris emits 1.64 tons of </a:t>
            </a:r>
            <a:r>
              <a:rPr lang="en-US" dirty="0" smtClean="0"/>
              <a:t>CO2—i.e</a:t>
            </a:r>
            <a:r>
              <a:rPr lang="en-US" dirty="0"/>
              <a:t>., about 3% of that computer scientist’s lifetime </a:t>
            </a:r>
            <a:r>
              <a:rPr lang="en-US" dirty="0" smtClean="0"/>
              <a:t>budget.</a:t>
            </a:r>
            <a:r>
              <a:rPr lang="en-US" baseline="30000" dirty="0" smtClean="0"/>
              <a:t>4</a:t>
            </a:r>
            <a:endParaRPr lang="en-US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15163800"/>
            <a:ext cx="21884640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Meinshausen </a:t>
            </a:r>
            <a:r>
              <a:rPr lang="en-US" dirty="0"/>
              <a:t>et al in </a:t>
            </a:r>
            <a:r>
              <a:rPr lang="en-US" i="1" dirty="0" smtClean="0"/>
              <a:t>Nature</a:t>
            </a:r>
          </a:p>
          <a:p>
            <a:r>
              <a:rPr lang="en-US" baseline="30000" dirty="0" smtClean="0"/>
              <a:t>2</a:t>
            </a:r>
            <a:r>
              <a:rPr lang="en-US" dirty="0" smtClean="0"/>
              <a:t>Per the World </a:t>
            </a:r>
            <a:r>
              <a:rPr lang="en-US" dirty="0"/>
              <a:t>Resources Institute's Climate Analysis Indicators Tool </a:t>
            </a:r>
            <a:r>
              <a:rPr lang="en-US" dirty="0" smtClean="0"/>
              <a:t>2.0</a:t>
            </a:r>
          </a:p>
          <a:p>
            <a:r>
              <a:rPr lang="en-US" baseline="30000" dirty="0" smtClean="0"/>
              <a:t>3</a:t>
            </a:r>
            <a:r>
              <a:rPr lang="en-US" dirty="0" smtClean="0"/>
              <a:t>Ignoring </a:t>
            </a:r>
            <a:r>
              <a:rPr lang="en-US" dirty="0"/>
              <a:t>growth in world population, and leaving aside argument that people in developing countries should be entitled to a larger </a:t>
            </a:r>
            <a:r>
              <a:rPr lang="en-US" dirty="0" smtClean="0"/>
              <a:t>share.</a:t>
            </a:r>
          </a:p>
          <a:p>
            <a:r>
              <a:rPr lang="en-US" baseline="30000" dirty="0" smtClean="0"/>
              <a:t>4</a:t>
            </a:r>
            <a:r>
              <a:rPr lang="en-US" dirty="0" smtClean="0"/>
              <a:t>Taking </a:t>
            </a:r>
            <a:r>
              <a:rPr lang="en-US" dirty="0"/>
              <a:t>radiative forcing into </a:t>
            </a:r>
            <a:r>
              <a:rPr lang="en-US" dirty="0" smtClean="0"/>
              <a:t>account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021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 hoc committee on climate </a:t>
            </a:r>
            <a:r>
              <a:rPr lang="en-US" dirty="0" err="1" smtClean="0"/>
              <a:t>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4693922"/>
            <a:ext cx="23042880" cy="1427987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Chair of committee: Benjamin </a:t>
            </a:r>
            <a:r>
              <a:rPr lang="en-US" dirty="0" smtClean="0"/>
              <a:t>Pierce (</a:t>
            </a:r>
            <a:r>
              <a:rPr lang="en-US" dirty="0" err="1" smtClean="0"/>
              <a:t>UPenn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Members: Crista Lopes </a:t>
            </a:r>
            <a:r>
              <a:rPr lang="en-US" dirty="0" smtClean="0"/>
              <a:t>(UCI) and </a:t>
            </a:r>
            <a:r>
              <a:rPr lang="en-US" dirty="0" smtClean="0"/>
              <a:t>Mike </a:t>
            </a:r>
            <a:r>
              <a:rPr lang="en-US" dirty="0" smtClean="0"/>
              <a:t>Hicks (UMD)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Goal: Explore possible </a:t>
            </a:r>
            <a:r>
              <a:rPr lang="en-US" dirty="0" smtClean="0"/>
              <a:t>SIGPLAN (and ACM?) responses </a:t>
            </a:r>
            <a:r>
              <a:rPr lang="en-US" dirty="0" smtClean="0"/>
              <a:t>to </a:t>
            </a:r>
            <a:r>
              <a:rPr lang="en-US" dirty="0" smtClean="0"/>
              <a:t>conference activities’ impact on climate </a:t>
            </a:r>
            <a:r>
              <a:rPr lang="en-US" dirty="0" smtClean="0"/>
              <a:t>change</a:t>
            </a:r>
          </a:p>
          <a:p>
            <a:pPr lvl="1"/>
            <a:r>
              <a:rPr lang="en-US" dirty="0" smtClean="0"/>
              <a:t>We feel we have a responsibility to lead</a:t>
            </a:r>
          </a:p>
          <a:p>
            <a:pPr lvl="2"/>
            <a:r>
              <a:rPr lang="en-US" dirty="0" smtClean="0"/>
              <a:t>Our members want us to (survey, conversations)</a:t>
            </a:r>
          </a:p>
          <a:p>
            <a:pPr lvl="1"/>
            <a:r>
              <a:rPr lang="en-US" dirty="0" smtClean="0"/>
              <a:t>Don’t want to act hastily, or ignore the problem</a:t>
            </a:r>
            <a:endParaRPr lang="en-US" dirty="0" smtClean="0"/>
          </a:p>
          <a:p>
            <a:pPr lvl="2"/>
            <a:endParaRPr lang="en-US" dirty="0"/>
          </a:p>
          <a:p>
            <a:r>
              <a:rPr lang="en-US" dirty="0" smtClean="0"/>
              <a:t>Initial report shared with you today, for comment</a:t>
            </a:r>
          </a:p>
          <a:p>
            <a:pPr lvl="1"/>
            <a:r>
              <a:rPr lang="en-US" dirty="0" smtClean="0"/>
              <a:t>From Google Doc of the agenda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1012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How much do conferences contribute to CO2 emissions?</a:t>
            </a:r>
          </a:p>
          <a:p>
            <a:pPr lvl="1"/>
            <a:r>
              <a:rPr lang="en-US" dirty="0" smtClean="0"/>
              <a:t>Impact of mitigations requires understanding costs</a:t>
            </a:r>
          </a:p>
          <a:p>
            <a:pPr lvl="1"/>
            <a:r>
              <a:rPr lang="en-US" dirty="0" smtClean="0"/>
              <a:t>Estimated </a:t>
            </a:r>
            <a:r>
              <a:rPr lang="en-US" dirty="0"/>
              <a:t>700 tons for PLDI’16, per </a:t>
            </a:r>
            <a:r>
              <a:rPr lang="en-US" dirty="0">
                <a:hlinkClick r:id="rId2"/>
              </a:rPr>
              <a:t>http://www.pl-enthusiast.net/2016/06/08/carbon-footprint-conference-travel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Idea: Develop software that can estimate the cost based on attendee registration information</a:t>
            </a:r>
          </a:p>
          <a:p>
            <a:pPr lvl="1"/>
            <a:r>
              <a:rPr lang="en-US" dirty="0" smtClean="0"/>
              <a:t>Include in regular reports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043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 Offsets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are (purchasable) actions </a:t>
            </a:r>
            <a:r>
              <a:rPr lang="en-US" dirty="0"/>
              <a:t>meant to counterbalance CO2 </a:t>
            </a:r>
            <a:r>
              <a:rPr lang="en-US" dirty="0" smtClean="0"/>
              <a:t>emissions</a:t>
            </a:r>
          </a:p>
          <a:p>
            <a:pPr lvl="1"/>
            <a:r>
              <a:rPr lang="en-US" dirty="0" smtClean="0"/>
              <a:t>Planting trees, investing in green energy projects, investing in energy production research, 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Arguments for/against</a:t>
            </a:r>
          </a:p>
          <a:p>
            <a:pPr lvl="1"/>
            <a:r>
              <a:rPr lang="en-US" dirty="0" smtClean="0"/>
              <a:t>Best case: Buys time until 2°C is reached</a:t>
            </a:r>
          </a:p>
          <a:p>
            <a:pPr lvl="1"/>
            <a:r>
              <a:rPr lang="en-US" dirty="0" smtClean="0"/>
              <a:t>Worst case: We ignore emissions</a:t>
            </a:r>
          </a:p>
          <a:p>
            <a:r>
              <a:rPr lang="en-US" dirty="0" smtClean="0"/>
              <a:t>Idea: Build in to conference registration. Or, SIGPLAN pays for them after the fact</a:t>
            </a:r>
          </a:p>
        </p:txBody>
      </p:sp>
    </p:spTree>
    <p:extLst>
      <p:ext uri="{BB962C8B-B14F-4D97-AF65-F5344CB8AC3E}">
        <p14:creationId xmlns:p14="http://schemas.microsoft.com/office/powerpoint/2010/main" val="2054407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to PC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Oftentimes, PC meetings are held in person</a:t>
            </a:r>
          </a:p>
          <a:p>
            <a:pPr lvl="1"/>
            <a:r>
              <a:rPr lang="en-US" dirty="0" smtClean="0"/>
              <a:t>General belief is that outcomes are better</a:t>
            </a:r>
          </a:p>
          <a:p>
            <a:pPr lvl="1"/>
            <a:r>
              <a:rPr lang="en-US" dirty="0" smtClean="0"/>
              <a:t>Great networking opportunity, especially for young researchers</a:t>
            </a:r>
          </a:p>
          <a:p>
            <a:pPr lvl="1"/>
            <a:r>
              <a:rPr lang="en-US" dirty="0" smtClean="0"/>
              <a:t>But travel cost (in terms of CO2) for the benefits</a:t>
            </a:r>
          </a:p>
          <a:p>
            <a:r>
              <a:rPr lang="en-US" dirty="0" smtClean="0"/>
              <a:t>Ideas</a:t>
            </a:r>
          </a:p>
          <a:p>
            <a:pPr lvl="1"/>
            <a:r>
              <a:rPr lang="en-US" dirty="0" smtClean="0"/>
              <a:t>Online PC meetings, with at-conference gathering</a:t>
            </a:r>
          </a:p>
          <a:p>
            <a:pPr lvl="1"/>
            <a:r>
              <a:rPr lang="en-US" dirty="0" smtClean="0"/>
              <a:t>Split physical meetings</a:t>
            </a:r>
          </a:p>
          <a:p>
            <a:pPr lvl="1"/>
            <a:r>
              <a:rPr lang="en-US" dirty="0" err="1" smtClean="0"/>
              <a:t>Colocate</a:t>
            </a:r>
            <a:r>
              <a:rPr lang="en-US" dirty="0" smtClean="0"/>
              <a:t> meeting with another conference many PC members would normally attend</a:t>
            </a:r>
          </a:p>
          <a:p>
            <a:pPr lvl="2"/>
            <a:r>
              <a:rPr lang="en-US" dirty="0" smtClean="0"/>
              <a:t>PLDI’16 PC meeting held at POPL’16. But only handful would have attended POPL’16 anyway.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037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2991</TotalTime>
  <Words>869</Words>
  <Application>Microsoft Macintosh PowerPoint</Application>
  <PresentationFormat>Custom</PresentationFormat>
  <Paragraphs>106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Mangal</vt:lpstr>
      <vt:lpstr>Arial</vt:lpstr>
      <vt:lpstr>Office Theme</vt:lpstr>
      <vt:lpstr>Conference Culture  and Climate Change</vt:lpstr>
      <vt:lpstr>Conferences and Climate</vt:lpstr>
      <vt:lpstr>Climate change – quick review</vt:lpstr>
      <vt:lpstr>PowerPoint Presentation</vt:lpstr>
      <vt:lpstr>One Trip is 3% of Personal CO2 Budget</vt:lpstr>
      <vt:lpstr>Ad hoc committee on climate change</vt:lpstr>
      <vt:lpstr>Understanding Impacts</vt:lpstr>
      <vt:lpstr>Carbon Offsets</vt:lpstr>
      <vt:lpstr>Changes to PC Meetings</vt:lpstr>
      <vt:lpstr>Carbon-friendly Conference Planning</vt:lpstr>
      <vt:lpstr>Optional/Remote Participation</vt:lpstr>
      <vt:lpstr>Reducing Conference Events</vt:lpstr>
      <vt:lpstr>Summary</vt:lpstr>
      <vt:lpstr>Carbon and Travel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SIGPLAN Finances</dc:title>
  <dc:creator>Crista</dc:creator>
  <cp:lastModifiedBy>Michael W. Hicks</cp:lastModifiedBy>
  <cp:revision>45</cp:revision>
  <dcterms:created xsi:type="dcterms:W3CDTF">2013-06-14T19:49:36Z</dcterms:created>
  <dcterms:modified xsi:type="dcterms:W3CDTF">2017-04-05T19:34:41Z</dcterms:modified>
</cp:coreProperties>
</file>