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59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2" d="100"/>
          <a:sy n="62" d="100"/>
        </p:scale>
        <p:origin x="684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6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38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6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1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82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4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5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1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74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61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4E901-CE6D-49FF-AE6C-0142A6B7FF4C}" type="datetimeFigureOut">
              <a:rPr lang="en-US" smtClean="0"/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CB890-AB2E-4C5F-9DB2-1F858179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23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XqN4PIUYDJAeWoqIzhXQodwJx8bQfVs9cS31vK0MQe0/edi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oppublishing.org/news/iop-publishing-commits-to-adopting-double-blind-peer-review-for-all-journal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texas.edu/users/mckinley/notes/blind.html" TargetMode="External"/><Relationship Id="rId2" Type="http://schemas.openxmlformats.org/officeDocument/2006/relationships/hyperlink" Target="https://double-blind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eople.cs.umass.edu/~brun/doubleblind.html" TargetMode="External"/><Relationship Id="rId4" Type="http://schemas.openxmlformats.org/officeDocument/2006/relationships/hyperlink" Target="https://www.cs.cmu.edu/~clegoues/double-blind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Considering a Mandate for Double-Blind Reviewing</a:t>
            </a:r>
            <a:br>
              <a:rPr lang="en-US" dirty="0" smtClean="0"/>
            </a:br>
            <a:r>
              <a:rPr lang="en-US" dirty="0" smtClean="0"/>
              <a:t>in ACM Conferences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Jonathan Aldrich, Carnegie Mellon University</a:t>
            </a:r>
          </a:p>
          <a:p>
            <a:r>
              <a:rPr lang="en-US" dirty="0" smtClean="0"/>
              <a:t>SGB </a:t>
            </a:r>
            <a:r>
              <a:rPr lang="en-US" dirty="0" err="1" smtClean="0"/>
              <a:t>Liason</a:t>
            </a:r>
            <a:r>
              <a:rPr lang="en-US" dirty="0" smtClean="0"/>
              <a:t> to the ACM Publications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8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Double-Blind Reviewing (DBR) shields author identities from reviewers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Single-Blind Reviewing (SBR)</a:t>
            </a:r>
          </a:p>
          <a:p>
            <a:pPr lvl="1"/>
            <a:r>
              <a:rPr lang="en-US" dirty="0" smtClean="0"/>
              <a:t>Reviewer identities hidden from authors</a:t>
            </a:r>
          </a:p>
          <a:p>
            <a:pPr lvl="1"/>
            <a:r>
              <a:rPr lang="en-US" dirty="0" smtClean="0"/>
              <a:t>Author identities </a:t>
            </a:r>
            <a:r>
              <a:rPr lang="en-US" b="1" dirty="0" smtClean="0"/>
              <a:t>visible </a:t>
            </a:r>
            <a:r>
              <a:rPr lang="en-US" dirty="0" smtClean="0"/>
              <a:t>to reviewers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Double-Blind Reviewing (DBR): </a:t>
            </a:r>
          </a:p>
          <a:p>
            <a:pPr lvl="1"/>
            <a:r>
              <a:rPr lang="en-US" dirty="0" smtClean="0"/>
              <a:t>Reviewer identities hidden from authors</a:t>
            </a:r>
          </a:p>
          <a:p>
            <a:pPr lvl="1"/>
            <a:r>
              <a:rPr lang="en-US" dirty="0" smtClean="0"/>
              <a:t>Author identities </a:t>
            </a:r>
            <a:r>
              <a:rPr lang="en-US" b="1" dirty="0" smtClean="0"/>
              <a:t>hidden </a:t>
            </a:r>
            <a:r>
              <a:rPr lang="en-US" dirty="0" smtClean="0"/>
              <a:t>from reviewers</a:t>
            </a:r>
          </a:p>
        </p:txBody>
      </p:sp>
    </p:spTree>
    <p:extLst>
      <p:ext uri="{BB962C8B-B14F-4D97-AF65-F5344CB8AC3E}">
        <p14:creationId xmlns:p14="http://schemas.microsoft.com/office/powerpoint/2010/main" val="2217962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is bias in single-blind reviewing</a:t>
            </a:r>
            <a:br>
              <a:rPr lang="en-US" dirty="0" smtClean="0"/>
            </a:br>
            <a:r>
              <a:rPr lang="en-US" sz="2000" dirty="0" smtClean="0"/>
              <a:t>[Snodgrass, SIGMOD 2006][Tomkins et al., PNAS 2017]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Clear literature review findings</a:t>
            </a:r>
          </a:p>
          <a:p>
            <a:pPr lvl="1"/>
            <a:r>
              <a:rPr lang="en-US" dirty="0" smtClean="0"/>
              <a:t>Evidence of gender bias</a:t>
            </a:r>
          </a:p>
          <a:p>
            <a:pPr lvl="1"/>
            <a:r>
              <a:rPr lang="en-US" dirty="0" smtClean="0"/>
              <a:t>Evidence of pro-US institution bias</a:t>
            </a:r>
          </a:p>
          <a:p>
            <a:pPr lvl="1"/>
            <a:r>
              <a:rPr lang="en-US" dirty="0" smtClean="0"/>
              <a:t>Perception that DBR is more fair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Additional mixed/surprising results (not always in expected direction)</a:t>
            </a:r>
          </a:p>
          <a:p>
            <a:pPr lvl="1"/>
            <a:r>
              <a:rPr lang="en-US" dirty="0" smtClean="0"/>
              <a:t>Bias related to prolific authors</a:t>
            </a:r>
          </a:p>
          <a:p>
            <a:pPr lvl="1"/>
            <a:r>
              <a:rPr lang="en-US" dirty="0" smtClean="0"/>
              <a:t>Bias related to institution quality</a:t>
            </a:r>
          </a:p>
          <a:p>
            <a:pPr lvl="1"/>
            <a:endParaRPr lang="en-US" dirty="0"/>
          </a:p>
          <a:p>
            <a:r>
              <a:rPr lang="en-US" dirty="0" smtClean="0"/>
              <a:t>Regardless of the source / kind of bias, DBR can reduce it</a:t>
            </a:r>
          </a:p>
        </p:txBody>
      </p:sp>
    </p:spTree>
    <p:extLst>
      <p:ext uri="{BB962C8B-B14F-4D97-AF65-F5344CB8AC3E}">
        <p14:creationId xmlns:p14="http://schemas.microsoft.com/office/powerpoint/2010/main" val="2037945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DBR Improves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Articles published in journals using blinded peer review were cited significantly more than articles published in journals using non-blinded peer review, controlling for a variety of author, article, and journal attributes</a:t>
            </a:r>
            <a:r>
              <a:rPr lang="en-US" i="1" dirty="0" smtClean="0"/>
              <a:t>. </a:t>
            </a:r>
            <a:r>
              <a:rPr lang="en-US" dirty="0" smtClean="0"/>
              <a:t>[</a:t>
            </a:r>
            <a:r>
              <a:rPr lang="en-US" dirty="0" err="1"/>
              <a:t>Laband</a:t>
            </a:r>
            <a:r>
              <a:rPr lang="en-US" dirty="0"/>
              <a:t> and </a:t>
            </a:r>
            <a:r>
              <a:rPr lang="en-US" dirty="0" err="1" smtClean="0"/>
              <a:t>Piette</a:t>
            </a:r>
            <a:r>
              <a:rPr lang="en-US" dirty="0" smtClean="0"/>
              <a:t>, JAMA 1994]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574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DBR reviewers rarely guess author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Across 3 conferences, reviewers were asked to guess author identity</a:t>
            </a:r>
          </a:p>
          <a:p>
            <a:r>
              <a:rPr lang="en-US" dirty="0" smtClean="0"/>
              <a:t>74-90% of reviews were submitted with no correct guesses</a:t>
            </a:r>
          </a:p>
          <a:p>
            <a:pPr lvl="1"/>
            <a:r>
              <a:rPr lang="en-US" dirty="0" smtClean="0"/>
              <a:t>[Le Goues et al., CACM 2018]</a:t>
            </a:r>
          </a:p>
        </p:txBody>
      </p:sp>
    </p:spTree>
    <p:extLst>
      <p:ext uri="{BB962C8B-B14F-4D97-AF65-F5344CB8AC3E}">
        <p14:creationId xmlns:p14="http://schemas.microsoft.com/office/powerpoint/2010/main" val="2453212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DBR is practical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PC chairs did not report the extra administrative burden was large</a:t>
            </a:r>
          </a:p>
          <a:p>
            <a:pPr lvl="1"/>
            <a:r>
              <a:rPr lang="en-US" dirty="0" smtClean="0"/>
              <a:t>[Le Goues et al., CACM 2018]</a:t>
            </a:r>
          </a:p>
          <a:p>
            <a:pPr lvl="1"/>
            <a:endParaRPr lang="en-US" dirty="0"/>
          </a:p>
          <a:p>
            <a:r>
              <a:rPr lang="en-US" dirty="0" smtClean="0"/>
              <a:t>Most current ACM conferences use DBR</a:t>
            </a:r>
          </a:p>
          <a:p>
            <a:pPr lvl="1"/>
            <a:r>
              <a:rPr lang="en-US" dirty="0" smtClean="0"/>
              <a:t>80% of those that reported (117 of 146)</a:t>
            </a:r>
          </a:p>
          <a:p>
            <a:pPr lvl="1"/>
            <a:r>
              <a:rPr lang="en-US" dirty="0" smtClean="0"/>
              <a:t>Thank you for contributing to this data: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docs.google.com/spreadsheets/d/1XqN4PIUYDJAeWoqIzhXQodwJx8bQfVs9cS31vK0MQe0/edit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08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DBR has variations with tradeoffs</a:t>
            </a:r>
            <a:br>
              <a:rPr lang="en-US" dirty="0" smtClean="0"/>
            </a:br>
            <a:r>
              <a:rPr lang="en-US" sz="2000" dirty="0" smtClean="0"/>
              <a:t>[terminology from double-blind.org]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When are author identities revealed?</a:t>
            </a:r>
          </a:p>
          <a:p>
            <a:pPr lvl="1"/>
            <a:r>
              <a:rPr lang="en-US" dirty="0" smtClean="0"/>
              <a:t>Partially double blind: author identities revealed after initial review</a:t>
            </a:r>
          </a:p>
          <a:p>
            <a:pPr lvl="2"/>
            <a:r>
              <a:rPr lang="en-US" dirty="0" smtClean="0"/>
              <a:t>Allows authors to be considered in discussion, e.g. with respect to prior work</a:t>
            </a:r>
          </a:p>
          <a:p>
            <a:pPr lvl="1"/>
            <a:r>
              <a:rPr lang="en-US" dirty="0" smtClean="0"/>
              <a:t>Fully double blind (blind-to-accept): author identities hidden until (cond.) accept</a:t>
            </a:r>
          </a:p>
          <a:p>
            <a:pPr lvl="2"/>
            <a:r>
              <a:rPr lang="en-US" dirty="0" smtClean="0"/>
              <a:t>Stronger protection against bias</a:t>
            </a:r>
          </a:p>
          <a:p>
            <a:pPr lvl="1"/>
            <a:r>
              <a:rPr lang="en-US" dirty="0" smtClean="0"/>
              <a:t>Most double-blind ACM conferences are blind-to-accept (93 of 117)</a:t>
            </a:r>
          </a:p>
          <a:p>
            <a:pPr lvl="2"/>
            <a:r>
              <a:rPr lang="en-US" dirty="0" smtClean="0"/>
              <a:t>Some started partially double-blind, and moved to fully double-blind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arXiv</a:t>
            </a:r>
            <a:r>
              <a:rPr lang="en-US" dirty="0" smtClean="0"/>
              <a:t>-restricted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ubmissions to </a:t>
            </a:r>
            <a:r>
              <a:rPr lang="en-US" dirty="0" err="1" smtClean="0"/>
              <a:t>arXiv</a:t>
            </a:r>
            <a:r>
              <a:rPr lang="en-US" dirty="0" smtClean="0"/>
              <a:t> are restricted for a period before/during review</a:t>
            </a:r>
          </a:p>
          <a:p>
            <a:pPr lvl="2"/>
            <a:r>
              <a:rPr lang="en-US" dirty="0" smtClean="0"/>
              <a:t>Can help with blinding, as reviewers may be notified of preprint submissions</a:t>
            </a:r>
          </a:p>
          <a:p>
            <a:pPr lvl="1"/>
            <a:r>
              <a:rPr lang="en-US" dirty="0" smtClean="0"/>
              <a:t>Relatively uncommon in ACM conferences (~3 of 127)</a:t>
            </a:r>
          </a:p>
          <a:p>
            <a:pPr lvl="1"/>
            <a:r>
              <a:rPr lang="en-US" dirty="0" smtClean="0"/>
              <a:t>Pubs Board encourages </a:t>
            </a:r>
            <a:r>
              <a:rPr lang="en-US" dirty="0" err="1" smtClean="0"/>
              <a:t>arXiv</a:t>
            </a:r>
            <a:r>
              <a:rPr lang="en-US" dirty="0" smtClean="0"/>
              <a:t> preprints in general, so a total ban is counterproductive</a:t>
            </a:r>
          </a:p>
        </p:txBody>
      </p:sp>
    </p:spTree>
    <p:extLst>
      <p:ext uri="{BB962C8B-B14F-4D97-AF65-F5344CB8AC3E}">
        <p14:creationId xmlns:p14="http://schemas.microsoft.com/office/powerpoint/2010/main" val="2958870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 ACM mandate DBR?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other publishers are doing it, e.g. IOP in Physics</a:t>
            </a:r>
          </a:p>
          <a:p>
            <a:pPr lvl="1"/>
            <a:r>
              <a:rPr lang="en-US" dirty="0">
                <a:hlinkClick r:id="rId2"/>
              </a:rPr>
              <a:t>https://ioppublishing.org/news/iop-publishing-commits-to-adopting-double-blind-peer-review-for-all-journals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Some publishers are going the other way, towards Open Peer Review</a:t>
            </a:r>
          </a:p>
          <a:p>
            <a:endParaRPr lang="en-US" dirty="0"/>
          </a:p>
          <a:p>
            <a:r>
              <a:rPr lang="en-US" dirty="0" smtClean="0"/>
              <a:t>Let’s discuss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950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Resources on Double Blind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https://double-blind.org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Tracks double-blind reviewing in top CS conferences</a:t>
            </a:r>
          </a:p>
          <a:p>
            <a:pPr lvl="1"/>
            <a:r>
              <a:rPr lang="en-US" dirty="0" smtClean="0"/>
              <a:t>Includes resources on DBR (at the bottom of the page)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www.cs.utexas.edu/users/mckinley/notes/blind.html</a:t>
            </a:r>
            <a:endParaRPr lang="en-US" dirty="0" smtClean="0"/>
          </a:p>
          <a:p>
            <a:pPr lvl="1"/>
            <a:r>
              <a:rPr lang="en-US" dirty="0" smtClean="0"/>
              <a:t>Kathryn McKinley’s site on improving reviewing quality through DBR</a:t>
            </a:r>
          </a:p>
          <a:p>
            <a:pPr lvl="1"/>
            <a:r>
              <a:rPr lang="en-US" dirty="0" smtClean="0"/>
              <a:t>Also includes many useful DBR resources</a:t>
            </a:r>
          </a:p>
          <a:p>
            <a:r>
              <a:rPr lang="en-US" dirty="0" smtClean="0"/>
              <a:t>Two resources advocating for double-blind in SE conferences</a:t>
            </a:r>
          </a:p>
          <a:p>
            <a:pPr lvl="1"/>
            <a:r>
              <a:rPr lang="en-US" dirty="0">
                <a:hlinkClick r:id="rId4"/>
              </a:rPr>
              <a:t>https://www.cs.cmu.edu/~</a:t>
            </a:r>
            <a:r>
              <a:rPr lang="en-US" dirty="0" smtClean="0">
                <a:hlinkClick r:id="rId4"/>
              </a:rPr>
              <a:t>clegoues/double-blind.html</a:t>
            </a:r>
            <a:endParaRPr lang="en-US" dirty="0" smtClean="0"/>
          </a:p>
          <a:p>
            <a:pPr lvl="1"/>
            <a:r>
              <a:rPr lang="en-US" dirty="0">
                <a:hlinkClick r:id="rId5"/>
              </a:rPr>
              <a:t>https://people.cs.umass.edu/~</a:t>
            </a:r>
            <a:r>
              <a:rPr lang="en-US" dirty="0" smtClean="0">
                <a:hlinkClick r:id="rId5"/>
              </a:rPr>
              <a:t>brun/doubleblind.html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565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498</Words>
  <Application>Microsoft Office PowerPoint</Application>
  <PresentationFormat>Widescreen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Considering a Mandate for Double-Blind Reviewing in ACM Conferences</vt:lpstr>
      <vt:lpstr>Double-Blind Reviewing (DBR) shields author identities from reviewers</vt:lpstr>
      <vt:lpstr>There is bias in single-blind reviewing [Snodgrass, SIGMOD 2006][Tomkins et al., PNAS 2017]</vt:lpstr>
      <vt:lpstr>DBR Improves Quality</vt:lpstr>
      <vt:lpstr>DBR reviewers rarely guess author identity</vt:lpstr>
      <vt:lpstr>DBR is practical</vt:lpstr>
      <vt:lpstr>DBR has variations with tradeoffs [terminology from double-blind.org]</vt:lpstr>
      <vt:lpstr>Should ACM mandate DBR?</vt:lpstr>
      <vt:lpstr>Some Resources on Double Blind Review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Considering a Mandate for Double-Blind Reviewing in ACM Conferences</dc:title>
  <dc:creator>Jonathan Aldrich</dc:creator>
  <cp:lastModifiedBy>Jonathan Aldrich</cp:lastModifiedBy>
  <cp:revision>10</cp:revision>
  <dcterms:created xsi:type="dcterms:W3CDTF">2020-10-23T00:38:57Z</dcterms:created>
  <dcterms:modified xsi:type="dcterms:W3CDTF">2020-10-26T03:34:33Z</dcterms:modified>
</cp:coreProperties>
</file>