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3" r:id="rId1"/>
    <p:sldMasterId id="2147483815" r:id="rId2"/>
  </p:sldMasterIdLst>
  <p:notesMasterIdLst>
    <p:notesMasterId r:id="rId15"/>
  </p:notesMasterIdLst>
  <p:handoutMasterIdLst>
    <p:handoutMasterId r:id="rId16"/>
  </p:handoutMasterIdLst>
  <p:sldIdLst>
    <p:sldId id="256" r:id="rId3"/>
    <p:sldId id="283" r:id="rId4"/>
    <p:sldId id="313" r:id="rId5"/>
    <p:sldId id="296" r:id="rId6"/>
    <p:sldId id="316" r:id="rId7"/>
    <p:sldId id="317" r:id="rId8"/>
    <p:sldId id="309" r:id="rId9"/>
    <p:sldId id="310" r:id="rId10"/>
    <p:sldId id="312" r:id="rId11"/>
    <p:sldId id="308" r:id="rId12"/>
    <p:sldId id="318" r:id="rId13"/>
    <p:sldId id="319" r:id="rId14"/>
  </p:sldIdLst>
  <p:sldSz cx="9144000" cy="6858000" type="letter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72">
          <p15:clr>
            <a:srgbClr val="A4A3A4"/>
          </p15:clr>
        </p15:guide>
        <p15:guide id="2" orient="horz" pos="1164">
          <p15:clr>
            <a:srgbClr val="A4A3A4"/>
          </p15:clr>
        </p15:guide>
        <p15:guide id="3" orient="horz" pos="1227">
          <p15:clr>
            <a:srgbClr val="A4A3A4"/>
          </p15:clr>
        </p15:guide>
        <p15:guide id="4" orient="horz" pos="4319">
          <p15:clr>
            <a:srgbClr val="A4A3A4"/>
          </p15:clr>
        </p15:guide>
        <p15:guide id="5" orient="horz" pos="811">
          <p15:clr>
            <a:srgbClr val="A4A3A4"/>
          </p15:clr>
        </p15:guide>
        <p15:guide id="6" orient="horz" pos="3233">
          <p15:clr>
            <a:srgbClr val="A4A3A4"/>
          </p15:clr>
        </p15:guide>
        <p15:guide id="7" pos="1280">
          <p15:clr>
            <a:srgbClr val="A4A3A4"/>
          </p15:clr>
        </p15:guide>
        <p15:guide id="8" pos="1536">
          <p15:clr>
            <a:srgbClr val="A4A3A4"/>
          </p15:clr>
        </p15:guide>
        <p15:guide id="9" pos="5481">
          <p15:clr>
            <a:srgbClr val="A4A3A4"/>
          </p15:clr>
        </p15:guide>
        <p15:guide id="10" pos="2880">
          <p15:clr>
            <a:srgbClr val="A4A3A4"/>
          </p15:clr>
        </p15:guide>
        <p15:guide id="11" pos="3542">
          <p15:clr>
            <a:srgbClr val="A4A3A4"/>
          </p15:clr>
        </p15:guide>
        <p15:guide id="12" pos="16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7CC4F"/>
    <a:srgbClr val="99CC00"/>
    <a:srgbClr val="383838"/>
    <a:srgbClr val="333333"/>
    <a:srgbClr val="B4B000"/>
    <a:srgbClr val="A4A000"/>
    <a:srgbClr val="C5C00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/>
    <p:restoredTop sz="94541" autoAdjust="0"/>
  </p:normalViewPr>
  <p:slideViewPr>
    <p:cSldViewPr snapToGrid="0">
      <p:cViewPr>
        <p:scale>
          <a:sx n="100" d="100"/>
          <a:sy n="100" d="100"/>
        </p:scale>
        <p:origin x="2640" y="680"/>
      </p:cViewPr>
      <p:guideLst>
        <p:guide orient="horz" pos="572"/>
        <p:guide orient="horz" pos="1164"/>
        <p:guide orient="horz" pos="1227"/>
        <p:guide orient="horz" pos="4319"/>
        <p:guide orient="horz" pos="811"/>
        <p:guide orient="horz" pos="3233"/>
        <p:guide pos="1280"/>
        <p:guide pos="1536"/>
        <p:guide pos="5481"/>
        <p:guide pos="2880"/>
        <p:guide pos="3542"/>
        <p:guide pos="1663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-3528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/>
            </a:lvl1pPr>
          </a:lstStyle>
          <a:p>
            <a:pPr>
              <a:defRPr/>
            </a:pPr>
            <a:fld id="{4E619A90-D2F6-E24B-8DB5-24F7E0D93651}" type="datetime1">
              <a:rPr lang="en-US"/>
              <a:pPr>
                <a:defRPr/>
              </a:pPr>
              <a:t>9/17/17</a:t>
            </a:fld>
            <a:endParaRPr lang="en-US" dirty="0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/>
            </a:lvl1pPr>
          </a:lstStyle>
          <a:p>
            <a:pPr>
              <a:defRPr/>
            </a:pPr>
            <a:fld id="{5AEC3847-ADF6-0D43-BA53-7A1B33DADF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615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20B9A409-7729-F94C-B945-C72B50BB91DB}" type="datetime1">
              <a:rPr lang="en-US"/>
              <a:pPr>
                <a:defRPr/>
              </a:pPr>
              <a:t>9/17/17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30275" y="3330575"/>
            <a:ext cx="743585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B4EAEB65-7B2C-C243-9B27-980257EFC4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6141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9" charset="-128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9" charset="-128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9" charset="-128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9" charset="-128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9" charset="-128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728FE3C-92C5-FB41-884B-358CF4550BC3}" type="slidenum">
              <a:rPr lang="en-US" sz="1200"/>
              <a:pPr eaLnBrk="1" hangingPunct="1"/>
              <a:t>1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CAE4D-60E9-CF4B-8EF9-0FC317A90C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36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8A9BD-4C2C-C343-8687-C22D239741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178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A85E1-6131-1846-82F4-B370CB33B2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858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2057400" y="914400"/>
            <a:ext cx="6324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685800" y="1752600"/>
            <a:ext cx="8153400" cy="441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9" descr="ACM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763" cy="697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0" y="6654800"/>
            <a:ext cx="9144000" cy="2619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100" dirty="0">
                <a:solidFill>
                  <a:srgbClr val="797979"/>
                </a:solidFill>
                <a:latin typeface="Verdana" charset="0"/>
              </a:rPr>
              <a:t>©2017 Association for Computing Machinery</a:t>
            </a:r>
          </a:p>
        </p:txBody>
      </p:sp>
      <p:pic>
        <p:nvPicPr>
          <p:cNvPr id="8" name="Picture 9" descr="green_bk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" r="1208"/>
          <a:stretch>
            <a:fillRect/>
          </a:stretch>
        </p:blipFill>
        <p:spPr bwMode="auto">
          <a:xfrm>
            <a:off x="384175" y="1854200"/>
            <a:ext cx="8283575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395288" y="5027613"/>
            <a:ext cx="8283575" cy="1066800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368300" y="774700"/>
            <a:ext cx="8312150" cy="406400"/>
          </a:xfrm>
          <a:prstGeom prst="rect">
            <a:avLst/>
          </a:prstGeom>
          <a:solidFill>
            <a:srgbClr val="B4B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6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ea typeface="ＭＳ Ｐゴシック" pitchFamily="34" charset="-128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7066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>
                <a:ea typeface="ＭＳ Ｐゴシック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15822174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 userDrawn="1"/>
        </p:nvSpPr>
        <p:spPr bwMode="auto">
          <a:xfrm>
            <a:off x="2057400" y="914400"/>
            <a:ext cx="6324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12"/>
          <p:cNvSpPr>
            <a:spLocks noChangeArrowheads="1"/>
          </p:cNvSpPr>
          <p:nvPr userDrawn="1"/>
        </p:nvSpPr>
        <p:spPr bwMode="auto">
          <a:xfrm>
            <a:off x="685800" y="1752600"/>
            <a:ext cx="8153400" cy="441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9" descr="ACM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763" cy="697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0" y="6654800"/>
            <a:ext cx="9144000" cy="2619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100" dirty="0">
                <a:solidFill>
                  <a:srgbClr val="797979"/>
                </a:solidFill>
                <a:latin typeface="Verdana" charset="0"/>
              </a:rPr>
              <a:t>©2017 Association for Computing Machinery</a:t>
            </a: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368300" y="774700"/>
            <a:ext cx="8312150" cy="406400"/>
          </a:xfrm>
          <a:prstGeom prst="rect">
            <a:avLst/>
          </a:prstGeom>
          <a:solidFill>
            <a:srgbClr val="B4B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60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8BF1-891A-0B48-BA8C-BB59FBD2AD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A4D16-7DC8-D24F-A95D-F67F8773B5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57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B47AB-741E-1844-AABC-0DFB51085E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17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D742D-411D-0F43-A8F2-93273F6569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83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33469-753F-5E4B-8D84-3F7ED2E62B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3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30963-77A5-5042-BAA3-E9A6B864BD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86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CFF1C-7191-0644-B72A-CF19B49706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01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7BEFA-03CA-5B4E-80E5-97C1AE1806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457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FA33F8E2-7DB5-C641-8C79-FCD61936C8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44538"/>
            <a:ext cx="8229600" cy="4191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3700" y="1828800"/>
            <a:ext cx="8229600" cy="42973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4" r:id="rId1"/>
    <p:sldLayoutId id="2147484395" r:id="rId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111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111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111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111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ethics.acm.org)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.chorusaccess.org)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.chorusaccess.org)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hyperlink" Target="https://www.acm.org/publications/pac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acm.org/publications/policies/toc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5138" y="2420938"/>
            <a:ext cx="8280400" cy="2582862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ACM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SIG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Orientation Publications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Overview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</a:br>
            <a:r>
              <a:rPr lang="en-US" sz="16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Scott </a:t>
            </a:r>
            <a:r>
              <a:rPr lang="en-US" sz="160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Delman</a:t>
            </a:r>
            <a:br>
              <a:rPr lang="en-US" sz="160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ACM Director of Publications</a:t>
            </a:r>
            <a:r>
              <a:rPr lang="en-US" sz="11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/>
            </a:r>
            <a:br>
              <a:rPr lang="en-US" sz="11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September 18, </a:t>
            </a:r>
            <a:r>
              <a:rPr lang="en-US" sz="14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2017</a:t>
            </a:r>
            <a:endParaRPr lang="en-US" sz="8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8434" name="Subtitle 2"/>
          <p:cNvSpPr>
            <a:spLocks noGrp="1"/>
          </p:cNvSpPr>
          <p:nvPr>
            <p:ph type="subTitle" idx="1"/>
          </p:nvPr>
        </p:nvSpPr>
        <p:spPr>
          <a:xfrm>
            <a:off x="406400" y="5275263"/>
            <a:ext cx="8255000" cy="650875"/>
          </a:xfrm>
        </p:spPr>
        <p:txBody>
          <a:bodyPr/>
          <a:lstStyle/>
          <a:p>
            <a:pPr defTabSz="457200" eaLnBrk="1" hangingPunct="1">
              <a:lnSpc>
                <a:spcPct val="80000"/>
              </a:lnSpc>
            </a:pPr>
            <a:r>
              <a:rPr lang="en-US" sz="1800" b="1" dirty="0">
                <a:solidFill>
                  <a:srgbClr val="5F5F5F"/>
                </a:solidFill>
                <a:latin typeface="Arial" charset="0"/>
                <a:ea typeface="ＭＳ Ｐゴシック" charset="0"/>
              </a:rPr>
              <a:t>The ACM is the world’</a:t>
            </a:r>
            <a:r>
              <a:rPr lang="en-US" altLang="ja-JP" sz="1800" b="1" dirty="0">
                <a:solidFill>
                  <a:srgbClr val="5F5F5F"/>
                </a:solidFill>
                <a:latin typeface="Arial" charset="0"/>
                <a:ea typeface="ＭＳ Ｐゴシック" charset="0"/>
              </a:rPr>
              <a:t>s leading publisher of scientific and technical information and conference organizer in the field of Computing</a:t>
            </a:r>
            <a:endParaRPr lang="en-US" sz="1800" b="1" dirty="0">
              <a:solidFill>
                <a:srgbClr val="5F5F5F"/>
              </a:solidFill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393" y="772732"/>
            <a:ext cx="6591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Ethics </a:t>
            </a:r>
            <a:r>
              <a:rPr lang="en-US" sz="2000" smtClean="0">
                <a:solidFill>
                  <a:schemeClr val="bg1"/>
                </a:solidFill>
              </a:rPr>
              <a:t>&amp; Plagiarism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100" y="1866900"/>
            <a:ext cx="82486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Rising Number of Complaints from All Parts of the World</a:t>
            </a:r>
          </a:p>
          <a:p>
            <a:pPr marL="171450" indent="-171450">
              <a:buFont typeface="Arial" charset="0"/>
              <a:buChar char="•"/>
            </a:pPr>
            <a:endParaRPr lang="en-US" sz="1600" dirty="0"/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Many of these relate to Conference Proceedings Articles</a:t>
            </a:r>
          </a:p>
          <a:p>
            <a:pPr marL="171450" indent="-171450">
              <a:buFont typeface="Arial" charset="0"/>
              <a:buChar char="•"/>
            </a:pPr>
            <a:endParaRPr lang="en-US" sz="1600" dirty="0"/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Depending on Type of Complaint, Investigation led by Program Committee Chairs or ACM Publications Board Ethics &amp; Plagiarism Committee (Eugene Spafford, Chair)</a:t>
            </a:r>
          </a:p>
          <a:p>
            <a:pPr marL="171450" indent="-171450">
              <a:buFont typeface="Arial" charset="0"/>
              <a:buChar char="•"/>
            </a:pPr>
            <a:endParaRPr lang="en-US" sz="1600" dirty="0"/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In some cases ACM Committee on Professional </a:t>
            </a:r>
            <a:r>
              <a:rPr lang="en-US" sz="1600" dirty="0"/>
              <a:t>Ethics (see </a:t>
            </a: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ethics.acm.org)</a:t>
            </a:r>
            <a:r>
              <a:rPr lang="en-US" sz="1600" dirty="0" smtClean="0"/>
              <a:t> </a:t>
            </a:r>
          </a:p>
          <a:p>
            <a:pPr marL="171450" indent="-171450">
              <a:buFont typeface="Arial" charset="0"/>
              <a:buChar char="•"/>
            </a:pPr>
            <a:endParaRPr lang="en-US" sz="1600" dirty="0"/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ACM Headquarters Facilitates Process &amp; In Certain Cases Makes Determinations</a:t>
            </a:r>
          </a:p>
          <a:p>
            <a:pPr marL="171450" indent="-171450">
              <a:buFont typeface="Arial" charset="0"/>
              <a:buChar char="•"/>
            </a:pPr>
            <a:endParaRPr lang="en-US" sz="1600" dirty="0"/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ACM Now Offering Use of </a:t>
            </a:r>
            <a:r>
              <a:rPr lang="en-US" sz="1600" dirty="0" err="1" smtClean="0"/>
              <a:t>iThenticate</a:t>
            </a:r>
            <a:r>
              <a:rPr lang="en-US" sz="1600" dirty="0" smtClean="0"/>
              <a:t> Similarity Check Tool </a:t>
            </a:r>
          </a:p>
          <a:p>
            <a:pPr marL="171450" indent="-171450">
              <a:buFont typeface="Arial" charset="0"/>
              <a:buChar char="•"/>
            </a:pPr>
            <a:endParaRPr lang="en-US" sz="1600" dirty="0"/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If an issue arises, please contact me or Eugene Spafford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5207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393" y="772732"/>
            <a:ext cx="6591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Open Access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825" y="1831802"/>
            <a:ext cx="8121535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ACM has made great progress in recent years with OA</a:t>
            </a:r>
            <a:br>
              <a:rPr lang="en-US" sz="2000" b="1" dirty="0" smtClean="0"/>
            </a:br>
            <a:endParaRPr lang="en-US" sz="2000" b="1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Major changes to Author Rights &amp; Posting Policies in last 2-3 years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Authorizer Tool- Author posted links to OA versions of DL articles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Hybrid Open Access Option for all ACM Publications in 2013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Leadership </a:t>
            </a:r>
            <a:r>
              <a:rPr lang="en-US" dirty="0"/>
              <a:t>with CHORUS (see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www.chorusaccess.org)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OpenSurround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OpenTOC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Gold Open Access Journals </a:t>
            </a:r>
            <a:r>
              <a:rPr lang="mr-IN" dirty="0" smtClean="0"/>
              <a:t>–</a:t>
            </a:r>
            <a:r>
              <a:rPr lang="en-US" dirty="0" smtClean="0"/>
              <a:t> 2017 &amp; 2018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22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393" y="772732"/>
            <a:ext cx="6591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Open Access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825" y="1831802"/>
            <a:ext cx="8121535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ACM has made great progress in recent years with OA</a:t>
            </a:r>
            <a:br>
              <a:rPr lang="en-US" sz="2000" b="1" dirty="0" smtClean="0"/>
            </a:br>
            <a:endParaRPr lang="en-US" sz="2000" b="1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Major changes to Author Rights &amp; Posting Policies in last 2-3 years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Authorizer Tool- Author posted links to OA versions of DL articles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Hybrid Open Access Option for all ACM Publications in 2013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Leadership </a:t>
            </a:r>
            <a:r>
              <a:rPr lang="en-US" dirty="0"/>
              <a:t>with CHORUS (see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www.chorusaccess.org)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OpenSurround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30 days of free access to Conference Proceedings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OpenTOC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TOCs with Authorizer links posted on Conference or SIG sites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Gold Open Access Journals </a:t>
            </a:r>
            <a:r>
              <a:rPr lang="mr-IN" dirty="0" smtClean="0"/>
              <a:t>–</a:t>
            </a:r>
            <a:r>
              <a:rPr lang="en-US" dirty="0" smtClean="0"/>
              <a:t> 2017 &amp; 2018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8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44538"/>
            <a:ext cx="83058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Contents</a:t>
            </a:r>
            <a:endParaRPr lang="en-US" b="1" dirty="0">
              <a:latin typeface="Arial" charset="0"/>
            </a:endParaRPr>
          </a:p>
        </p:txBody>
      </p:sp>
      <p:sp>
        <p:nvSpPr>
          <p:cNvPr id="20482" name="Rectangle 2"/>
          <p:cNvSpPr txBox="1">
            <a:spLocks noChangeArrowheads="1"/>
          </p:cNvSpPr>
          <p:nvPr/>
        </p:nvSpPr>
        <p:spPr bwMode="auto">
          <a:xfrm>
            <a:off x="373063" y="2091806"/>
            <a:ext cx="8331200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 cmpd="dbl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Arnhem Rg" charset="0"/>
              </a:rPr>
              <a:t>ACM Publications Board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Arnhem Rg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Arnhem Rg" charset="0"/>
              </a:rPr>
              <a:t>Vision &amp; Strategy for ACM Publications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 smtClean="0">
              <a:latin typeface="Arnhem Rg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Arnhem Rg" charset="0"/>
              </a:rPr>
              <a:t>Publications Portfolio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Arnhem Rg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Arnhem Rg" charset="0"/>
              </a:rPr>
              <a:t>New Publications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Arnhem Rg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Arnhem Rg" charset="0"/>
              </a:rPr>
              <a:t>Publications Policies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Arnhem Rg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Arnhem Rg" charset="0"/>
              </a:rPr>
              <a:t>Ethics &amp; Plagiarism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Arnhem Rg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Arnhem Rg" charset="0"/>
              </a:rPr>
              <a:t>Open Access </a:t>
            </a:r>
            <a:endParaRPr lang="en-US" sz="2000" dirty="0">
              <a:latin typeface="Arnhem Rg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Arnhem Rg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393" y="772732"/>
            <a:ext cx="6591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ACM Publications Board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100" y="1866900"/>
            <a:ext cx="41196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1200" b="1" dirty="0" smtClean="0"/>
              <a:t>Co-Chairs:</a:t>
            </a:r>
            <a:r>
              <a:rPr lang="is-IS" sz="1200" dirty="0"/>
              <a:t>   </a:t>
            </a:r>
            <a:r>
              <a:rPr lang="is-IS" sz="1200" dirty="0" smtClean="0"/>
              <a:t>		Jack </a:t>
            </a:r>
            <a:r>
              <a:rPr lang="is-IS" sz="1200" dirty="0"/>
              <a:t>Davidson 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Joseph </a:t>
            </a:r>
            <a:r>
              <a:rPr lang="is-IS" sz="1200" dirty="0"/>
              <a:t>A. Konstan</a:t>
            </a:r>
          </a:p>
          <a:p>
            <a:endParaRPr lang="is-IS" sz="1200" b="1" dirty="0" smtClean="0"/>
          </a:p>
          <a:p>
            <a:r>
              <a:rPr lang="en-US" sz="1200" b="1" dirty="0"/>
              <a:t>SGB </a:t>
            </a:r>
            <a:r>
              <a:rPr lang="en-US" sz="1200" b="1" dirty="0" smtClean="0"/>
              <a:t>Liaison:</a:t>
            </a:r>
            <a:r>
              <a:rPr lang="en-US" sz="1200" b="1" dirty="0"/>
              <a:t> </a:t>
            </a:r>
            <a:r>
              <a:rPr lang="en-US" sz="1200" dirty="0"/>
              <a:t> </a:t>
            </a:r>
            <a:r>
              <a:rPr lang="en-US" sz="1200" dirty="0" smtClean="0"/>
              <a:t>	</a:t>
            </a:r>
            <a:r>
              <a:rPr lang="en-US" sz="1200" dirty="0" err="1" smtClean="0"/>
              <a:t>Yannis</a:t>
            </a:r>
            <a:r>
              <a:rPr lang="en-US" sz="1200" dirty="0" smtClean="0"/>
              <a:t> </a:t>
            </a:r>
            <a:r>
              <a:rPr lang="en-US" sz="1200" dirty="0"/>
              <a:t>E. Ioannidis</a:t>
            </a:r>
            <a:endParaRPr lang="is-IS" sz="1200" b="1" dirty="0" smtClean="0"/>
          </a:p>
          <a:p>
            <a:endParaRPr lang="is-IS" sz="1200" b="1" dirty="0" smtClean="0"/>
          </a:p>
          <a:p>
            <a:r>
              <a:rPr lang="is-IS" sz="1200" b="1" dirty="0" smtClean="0"/>
              <a:t>Members:</a:t>
            </a:r>
            <a:r>
              <a:rPr lang="is-IS" sz="1200" b="1" dirty="0"/>
              <a:t> </a:t>
            </a:r>
            <a:r>
              <a:rPr lang="is-IS" sz="1200" dirty="0"/>
              <a:t>  </a:t>
            </a:r>
            <a:r>
              <a:rPr lang="is-IS" sz="1200" dirty="0" smtClean="0"/>
              <a:t> 		Phoebe </a:t>
            </a:r>
            <a:r>
              <a:rPr lang="is-IS" sz="1200" dirty="0"/>
              <a:t>Ayers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Karin </a:t>
            </a:r>
            <a:r>
              <a:rPr lang="is-IS" sz="1200" dirty="0"/>
              <a:t>K. Breitman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Terry </a:t>
            </a:r>
            <a:r>
              <a:rPr lang="is-IS" sz="1200" dirty="0"/>
              <a:t>J. Coatta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Anne </a:t>
            </a:r>
            <a:r>
              <a:rPr lang="is-IS" sz="1200" dirty="0"/>
              <a:t>Condon</a:t>
            </a:r>
            <a:br>
              <a:rPr lang="is-IS" sz="1200" dirty="0"/>
            </a:br>
            <a:r>
              <a:rPr lang="is-IS" sz="1200" dirty="0"/>
              <a:t>                    </a:t>
            </a:r>
            <a:r>
              <a:rPr lang="is-IS" sz="1200" dirty="0" smtClean="0"/>
              <a:t>	</a:t>
            </a:r>
            <a:r>
              <a:rPr lang="is-IS" sz="1200" dirty="0"/>
              <a:t>	</a:t>
            </a:r>
            <a:r>
              <a:rPr lang="is-IS" sz="1200" dirty="0" smtClean="0"/>
              <a:t>Nikil </a:t>
            </a:r>
            <a:r>
              <a:rPr lang="is-IS" sz="1200" dirty="0"/>
              <a:t>D. Dutt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Roch </a:t>
            </a:r>
            <a:r>
              <a:rPr lang="is-IS" sz="1200" dirty="0"/>
              <a:t>Guerin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Chris </a:t>
            </a:r>
            <a:r>
              <a:rPr lang="is-IS" sz="1200" dirty="0"/>
              <a:t>Hankin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Carol </a:t>
            </a:r>
            <a:r>
              <a:rPr lang="is-IS" sz="1200" dirty="0"/>
              <a:t>Hutchins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Michael </a:t>
            </a:r>
            <a:r>
              <a:rPr lang="is-IS" sz="1200" dirty="0"/>
              <a:t>Nelson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M</a:t>
            </a:r>
            <a:r>
              <a:rPr lang="is-IS" sz="1200" dirty="0"/>
              <a:t>. Tamer Ozsu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Eugene </a:t>
            </a:r>
            <a:r>
              <a:rPr lang="is-IS" sz="1200" dirty="0"/>
              <a:t>H Spafford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Stephen </a:t>
            </a:r>
            <a:r>
              <a:rPr lang="is-IS" sz="1200" dirty="0"/>
              <a:t>N. Spencer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Alex </a:t>
            </a:r>
            <a:r>
              <a:rPr lang="is-IS" sz="1200" dirty="0"/>
              <a:t>Wade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Keith </a:t>
            </a:r>
            <a:r>
              <a:rPr lang="is-IS" sz="1200" dirty="0"/>
              <a:t>Webster</a:t>
            </a:r>
            <a:br>
              <a:rPr lang="is-IS" sz="1200" dirty="0"/>
            </a:br>
            <a:r>
              <a:rPr lang="is-IS" sz="1200" dirty="0"/>
              <a:t>                     </a:t>
            </a:r>
            <a:r>
              <a:rPr lang="is-IS" sz="1200" dirty="0" smtClean="0"/>
              <a:t>		Julie </a:t>
            </a:r>
            <a:r>
              <a:rPr lang="is-IS" sz="1200" dirty="0"/>
              <a:t>R. Williamson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46567" y="1895302"/>
            <a:ext cx="380722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Committees</a:t>
            </a:r>
          </a:p>
          <a:p>
            <a:pPr algn="ctr"/>
            <a:endParaRPr lang="en-US" sz="1400" b="1" dirty="0"/>
          </a:p>
          <a:p>
            <a:pPr algn="ctr"/>
            <a:r>
              <a:rPr lang="en-US" sz="1400" dirty="0" smtClean="0"/>
              <a:t>Assessment &amp; Search 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Ethics &amp; Plagiarism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New Publications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Digital Library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Conference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Practice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Business Working Group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352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3150" y="772732"/>
            <a:ext cx="4705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Vision &amp; Strategy for ACM Publications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415" y="1851338"/>
            <a:ext cx="8274677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To retain &amp; expand position as the premier publisher in Computer </a:t>
            </a:r>
            <a:r>
              <a:rPr lang="en-US" sz="2800" b="1" dirty="0" smtClean="0"/>
              <a:t>Science</a:t>
            </a:r>
          </a:p>
          <a:p>
            <a:pPr algn="ctr"/>
            <a:endParaRPr lang="en-US" sz="2800" b="1" dirty="0" smtClean="0"/>
          </a:p>
          <a:p>
            <a:pPr algn="ctr"/>
            <a:r>
              <a:rPr lang="en-US" dirty="0" smtClean="0"/>
              <a:t>ACM </a:t>
            </a:r>
            <a:r>
              <a:rPr lang="en-US" dirty="0"/>
              <a:t>is one of the most trusted </a:t>
            </a:r>
            <a:r>
              <a:rPr lang="en-US" dirty="0" smtClean="0"/>
              <a:t>brands in Computer Science </a:t>
            </a:r>
            <a:r>
              <a:rPr lang="en-US" dirty="0"/>
              <a:t>and </a:t>
            </a:r>
            <a:r>
              <a:rPr lang="en-US" dirty="0" smtClean="0"/>
              <a:t>is </a:t>
            </a:r>
            <a:r>
              <a:rPr lang="en-US" dirty="0"/>
              <a:t>synonymous with quality. </a:t>
            </a:r>
            <a:r>
              <a:rPr lang="en-US" dirty="0" smtClean="0"/>
              <a:t>ACM should be the </a:t>
            </a:r>
            <a:r>
              <a:rPr lang="en-US" dirty="0"/>
              <a:t>first place </a:t>
            </a:r>
            <a:r>
              <a:rPr lang="en-US" dirty="0" smtClean="0"/>
              <a:t>researchers, students</a:t>
            </a:r>
            <a:r>
              <a:rPr lang="en-US" dirty="0"/>
              <a:t>, </a:t>
            </a:r>
            <a:r>
              <a:rPr lang="en-US" dirty="0" smtClean="0"/>
              <a:t>educators</a:t>
            </a:r>
            <a:r>
              <a:rPr lang="en-US" dirty="0"/>
              <a:t>, and advanced-level practitioners from every major area in </a:t>
            </a:r>
            <a:r>
              <a:rPr lang="en-US" dirty="0" smtClean="0"/>
              <a:t>Computing should go to </a:t>
            </a:r>
            <a:r>
              <a:rPr lang="en-US" dirty="0"/>
              <a:t>publish their best work and to search for high quality published literature. </a:t>
            </a:r>
          </a:p>
          <a:p>
            <a:pPr marL="742950" lvl="1" indent="-285750">
              <a:buFont typeface="Arial" charset="0"/>
              <a:buChar char="•"/>
            </a:pPr>
            <a:endParaRPr lang="en-US" sz="1100" dirty="0" smtClean="0"/>
          </a:p>
          <a:p>
            <a:pPr marL="742950" lvl="1" indent="-285750">
              <a:buFont typeface="Arial" charset="0"/>
              <a:buChar char="•"/>
            </a:pPr>
            <a:endParaRPr lang="en-US" sz="1100" dirty="0"/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Strengthen </a:t>
            </a:r>
            <a:r>
              <a:rPr lang="en-US" sz="1400" dirty="0"/>
              <a:t>existing </a:t>
            </a:r>
            <a:r>
              <a:rPr lang="en-US" sz="1400" dirty="0" smtClean="0"/>
              <a:t>publications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Provide a great experience for authors, editorial boards, and volunteer leaders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/>
              <a:t>L</a:t>
            </a:r>
            <a:r>
              <a:rPr lang="en-US" sz="1400" dirty="0" smtClean="0"/>
              <a:t>aunch new publications for researchers</a:t>
            </a:r>
            <a:r>
              <a:rPr lang="en-US" sz="1400" dirty="0"/>
              <a:t>, practitioners, and </a:t>
            </a:r>
            <a:r>
              <a:rPr lang="en-US" sz="1400" dirty="0" smtClean="0"/>
              <a:t>educators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Partner with 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parties and develop deeper ties to research &amp; practice communities</a:t>
            </a:r>
            <a:endParaRPr lang="en-US" sz="1400" dirty="0"/>
          </a:p>
          <a:p>
            <a:pPr marL="742950" lvl="1" indent="-285750">
              <a:buFont typeface="Arial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046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4650" y="779082"/>
            <a:ext cx="6000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ACM Publications Portfolio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4415" y="1851338"/>
            <a:ext cx="827467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Journals (50)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dirty="0" smtClean="0"/>
              <a:t>Traditional Journals &amp; Transactions (45)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dirty="0" smtClean="0"/>
              <a:t>New </a:t>
            </a:r>
            <a:r>
              <a:rPr lang="en-US" sz="1200" i="1" dirty="0" smtClean="0"/>
              <a:t>Proceedings of the ACM </a:t>
            </a:r>
            <a:r>
              <a:rPr lang="en-US" sz="1200" dirty="0" smtClean="0"/>
              <a:t>Journal Series (4)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dirty="0" smtClean="0"/>
              <a:t>New </a:t>
            </a:r>
            <a:r>
              <a:rPr lang="en-US" sz="1200" i="1" dirty="0" smtClean="0"/>
              <a:t>ACM Transactions on Human-Robot Interaction </a:t>
            </a:r>
            <a:r>
              <a:rPr lang="en-US" sz="1200" dirty="0" smtClean="0"/>
              <a:t>(1)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Magazines (8)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i="1" dirty="0" smtClean="0"/>
              <a:t>Communications of the ACM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i="1" dirty="0" smtClean="0"/>
              <a:t>Interactions Magazine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i="1" dirty="0" err="1" smtClean="0"/>
              <a:t>InRoads</a:t>
            </a:r>
            <a:r>
              <a:rPr lang="en-US" sz="1200" i="1" dirty="0" smtClean="0"/>
              <a:t> Magazine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i="1" dirty="0" smtClean="0"/>
              <a:t>Computers in Entertainment Magazine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i="1" dirty="0" err="1" smtClean="0"/>
              <a:t>eLearn</a:t>
            </a:r>
            <a:r>
              <a:rPr lang="en-US" sz="1200" i="1" dirty="0" smtClean="0"/>
              <a:t> Magazine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i="1" dirty="0" smtClean="0"/>
              <a:t>ACM Queue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i="1" dirty="0" smtClean="0"/>
              <a:t>Ubiquity Magazine</a:t>
            </a:r>
          </a:p>
          <a:p>
            <a:pPr marL="742950" lvl="1" indent="-285750">
              <a:buFont typeface="Wingdings" charset="2"/>
              <a:buChar char="v"/>
            </a:pPr>
            <a:r>
              <a:rPr lang="en-US" sz="1200" i="1" dirty="0" smtClean="0"/>
              <a:t>XRDS Magazine</a:t>
            </a:r>
          </a:p>
          <a:p>
            <a:pPr marL="285750" indent="-285750">
              <a:buFont typeface="Arial" charset="0"/>
              <a:buChar char="•"/>
            </a:pPr>
            <a:endParaRPr lang="en-US" sz="1600" i="1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SIG Newsletters (37)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SIG Conference Proceedings (too many to count</a:t>
            </a:r>
            <a:r>
              <a:rPr lang="mr-IN" sz="1600" dirty="0" smtClean="0"/>
              <a:t>…</a:t>
            </a:r>
            <a:r>
              <a:rPr lang="en-US" sz="1600" dirty="0" smtClean="0"/>
              <a:t>..)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ACM Books (17 published, 21 under contract being written)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02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2971" y="772732"/>
            <a:ext cx="7540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New Titles Under Consideration / Development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17" y="1883993"/>
            <a:ext cx="8386397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900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sz="1400" i="1" dirty="0" smtClean="0"/>
              <a:t>Digital Threats: Research &amp; Practice </a:t>
            </a:r>
            <a:r>
              <a:rPr lang="en-US" sz="1400" dirty="0" smtClean="0"/>
              <a:t>(approved</a:t>
            </a:r>
            <a:r>
              <a:rPr lang="mr-IN" sz="1400" dirty="0" smtClean="0"/>
              <a:t>…</a:t>
            </a:r>
            <a:r>
              <a:rPr lang="en-US" sz="1400" dirty="0" smtClean="0"/>
              <a:t>under development)</a:t>
            </a:r>
            <a:endParaRPr lang="en-US" sz="1400" i="1" dirty="0" smtClean="0"/>
          </a:p>
          <a:p>
            <a:pPr marL="742950" lvl="1" indent="-285750">
              <a:buFont typeface="Arial" charset="0"/>
              <a:buChar char="•"/>
            </a:pPr>
            <a:endParaRPr lang="en-US" sz="1400" i="1" dirty="0"/>
          </a:p>
          <a:p>
            <a:pPr marL="742950" lvl="1" indent="-285750">
              <a:buFont typeface="Arial" charset="0"/>
              <a:buChar char="•"/>
            </a:pPr>
            <a:r>
              <a:rPr lang="en-US" sz="1400" i="1" dirty="0" smtClean="0"/>
              <a:t>ACM Transactions on Data Intensive Computing</a:t>
            </a:r>
            <a:r>
              <a:rPr lang="en-US" sz="1400" dirty="0" smtClean="0"/>
              <a:t> (approval later this week)</a:t>
            </a:r>
            <a:endParaRPr lang="en-US" sz="1400" i="1" dirty="0" smtClean="0"/>
          </a:p>
          <a:p>
            <a:pPr marL="742950" lvl="1" indent="-285750">
              <a:buFont typeface="Arial" charset="0"/>
              <a:buChar char="•"/>
            </a:pPr>
            <a:endParaRPr lang="en-US" sz="1400" i="1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sz="1400" i="1" dirty="0" smtClean="0"/>
              <a:t>Internet of Things: Research &amp; Practice</a:t>
            </a:r>
          </a:p>
          <a:p>
            <a:pPr marL="742950" lvl="1" indent="-285750">
              <a:buFont typeface="Arial" charset="0"/>
              <a:buChar char="•"/>
            </a:pPr>
            <a:endParaRPr lang="en-US" sz="1400" i="1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sz="1400" i="1" dirty="0" smtClean="0"/>
              <a:t>ACM Transactions on Middleware</a:t>
            </a:r>
          </a:p>
          <a:p>
            <a:pPr marL="742950" lvl="1" indent="-285750">
              <a:buFont typeface="Arial" charset="0"/>
              <a:buChar char="•"/>
            </a:pPr>
            <a:endParaRPr lang="en-US" sz="1400" i="1" dirty="0"/>
          </a:p>
          <a:p>
            <a:pPr marL="742950" lvl="1" indent="-285750">
              <a:buFont typeface="Arial" charset="0"/>
              <a:buChar char="•"/>
            </a:pPr>
            <a:r>
              <a:rPr lang="en-US" sz="1400" i="1" dirty="0" smtClean="0"/>
              <a:t>ACM Transactions on Digital Health</a:t>
            </a:r>
          </a:p>
          <a:p>
            <a:pPr marL="742950" lvl="1" indent="-285750">
              <a:buFont typeface="Arial" charset="0"/>
              <a:buChar char="•"/>
            </a:pPr>
            <a:endParaRPr lang="en-US" sz="1400" i="1" dirty="0"/>
          </a:p>
          <a:p>
            <a:pPr marL="742950" lvl="1" indent="-285750">
              <a:buFont typeface="Arial" charset="0"/>
              <a:buChar char="•"/>
            </a:pPr>
            <a:r>
              <a:rPr lang="en-US" sz="1400" i="1" dirty="0" smtClean="0"/>
              <a:t>ACM Transactions or Journal on Communications Design </a:t>
            </a:r>
            <a:r>
              <a:rPr lang="en-US" sz="1400" dirty="0" smtClean="0"/>
              <a:t>(new proposal from SIGDOC)</a:t>
            </a:r>
          </a:p>
          <a:p>
            <a:pPr marL="742950" lvl="1" indent="-285750">
              <a:buFont typeface="Arial" charset="0"/>
              <a:buChar char="•"/>
            </a:pPr>
            <a:endParaRPr lang="en-US" sz="1400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/>
              <a:t>Data Science Magazine (under development by SIGKDD)</a:t>
            </a:r>
            <a:endParaRPr lang="en-US" sz="1400" dirty="0"/>
          </a:p>
          <a:p>
            <a:pPr lvl="1" algn="ctr"/>
            <a:endParaRPr lang="en-US" sz="1600" dirty="0"/>
          </a:p>
          <a:p>
            <a:pPr lvl="1" algn="just"/>
            <a:r>
              <a:rPr lang="en-US" sz="3200" dirty="0" smtClean="0"/>
              <a:t>Evaluation Process Includes SIGs Always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6977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7566" y="779082"/>
            <a:ext cx="6000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Proceedings of the ACM (PACM)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8" t="5326" r="32540"/>
          <a:stretch/>
        </p:blipFill>
        <p:spPr>
          <a:xfrm>
            <a:off x="370114" y="1821542"/>
            <a:ext cx="3374572" cy="42889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0800" y="1875970"/>
            <a:ext cx="46590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www.acm.org/publications/pacm</a:t>
            </a:r>
            <a:endParaRPr lang="en-US" dirty="0" smtClean="0"/>
          </a:p>
          <a:p>
            <a:pPr algn="ctr"/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i="1" dirty="0" smtClean="0"/>
              <a:t>PACM on Programming Languages</a:t>
            </a:r>
          </a:p>
          <a:p>
            <a:pPr marL="285750" indent="-285750">
              <a:buFont typeface="Arial" charset="0"/>
              <a:buChar char="•"/>
            </a:pPr>
            <a:endParaRPr lang="en-US" i="1" dirty="0"/>
          </a:p>
          <a:p>
            <a:pPr marL="285750" indent="-285750">
              <a:buFont typeface="Arial" charset="0"/>
              <a:buChar char="•"/>
            </a:pPr>
            <a:r>
              <a:rPr lang="en-US" i="1" dirty="0" smtClean="0"/>
              <a:t>PACM on Interactive, Mobile, Wearable and Ubiquitous Technologies</a:t>
            </a:r>
          </a:p>
          <a:p>
            <a:pPr marL="285750" indent="-285750">
              <a:buFont typeface="Arial" charset="0"/>
              <a:buChar char="•"/>
            </a:pPr>
            <a:endParaRPr lang="en-US" i="1" dirty="0"/>
          </a:p>
          <a:p>
            <a:pPr marL="285750" indent="-285750">
              <a:buFont typeface="Arial" charset="0"/>
              <a:buChar char="•"/>
            </a:pPr>
            <a:r>
              <a:rPr lang="en-US" i="1" dirty="0" smtClean="0"/>
              <a:t>PACM on Measurement and Analysis of Computing Systems</a:t>
            </a:r>
          </a:p>
          <a:p>
            <a:pPr marL="285750" indent="-285750">
              <a:buFont typeface="Arial" charset="0"/>
              <a:buChar char="•"/>
            </a:pPr>
            <a:endParaRPr lang="en-US" i="1" dirty="0"/>
          </a:p>
          <a:p>
            <a:pPr marL="285750" indent="-285750">
              <a:buFont typeface="Arial" charset="0"/>
              <a:buChar char="•"/>
            </a:pPr>
            <a:r>
              <a:rPr lang="en-US" i="1" dirty="0" smtClean="0"/>
              <a:t>PACM on Human Computer Interaction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3663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0295" y="772732"/>
            <a:ext cx="4832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Publications Policies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359" y="1854965"/>
            <a:ext cx="8372212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900" dirty="0"/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/>
              <a:t>All ACM Publications, including SIG Newsletters and Conference Proceedings, are governed by ACM Publications Policies, so it is important to be aware of the policies</a:t>
            </a:r>
          </a:p>
          <a:p>
            <a:pPr marL="742950" lvl="1" indent="-285750">
              <a:buFont typeface="Arial" charset="0"/>
              <a:buChar char="•"/>
            </a:pPr>
            <a:endParaRPr lang="en-US" sz="1600" dirty="0"/>
          </a:p>
          <a:p>
            <a:pPr lvl="1" algn="ctr"/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www.acm.org/publications/policies/toc</a:t>
            </a:r>
            <a:endParaRPr lang="en-US" sz="2400" dirty="0" smtClean="0"/>
          </a:p>
          <a:p>
            <a:pPr marL="742950" lvl="1" indent="-285750">
              <a:buFont typeface="Arial" charset="0"/>
              <a:buChar char="•"/>
            </a:pPr>
            <a:endParaRPr lang="en-US" sz="1600" dirty="0"/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/>
              <a:t>ACM Publications Board Oversees All ACM Policies, but seeks advice and input when major changes effecting SIGs &amp; Other Stakeholders impacts</a:t>
            </a:r>
          </a:p>
          <a:p>
            <a:pPr marL="742950" lvl="1" indent="-285750">
              <a:buFont typeface="Arial" charset="0"/>
              <a:buChar char="•"/>
            </a:pPr>
            <a:endParaRPr lang="en-US" sz="1600" dirty="0"/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/>
              <a:t>Significant Changes in Recent Years Relating to Author Rights, OA, etc.</a:t>
            </a:r>
          </a:p>
          <a:p>
            <a:pPr marL="742950" lvl="1" indent="-285750">
              <a:buFont typeface="Arial" charset="0"/>
              <a:buChar char="•"/>
            </a:pPr>
            <a:endParaRPr lang="en-US" sz="1600" dirty="0"/>
          </a:p>
          <a:p>
            <a:pPr marL="742950" lvl="1" indent="-285750">
              <a:buFont typeface="Arial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3973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8352" y="772732"/>
            <a:ext cx="4832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Publication Policies Page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6" t="5044" r="26746"/>
          <a:stretch/>
        </p:blipFill>
        <p:spPr>
          <a:xfrm>
            <a:off x="2651126" y="1895837"/>
            <a:ext cx="3606800" cy="41493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0327" y="3931920"/>
            <a:ext cx="1886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* Rights &amp; Responsibilities 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0326" y="4973781"/>
            <a:ext cx="1886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* </a:t>
            </a:r>
            <a:r>
              <a:rPr lang="en-US" sz="1050" dirty="0" err="1" smtClean="0">
                <a:solidFill>
                  <a:srgbClr val="FF0000"/>
                </a:solidFill>
              </a:rPr>
              <a:t>OpenSurround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327" y="5422669"/>
            <a:ext cx="19784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mtClean="0">
                <a:solidFill>
                  <a:srgbClr val="FF0000"/>
                </a:solidFill>
              </a:rPr>
              <a:t>* Artifact </a:t>
            </a:r>
            <a:r>
              <a:rPr lang="en-US" sz="1050" dirty="0" smtClean="0">
                <a:solidFill>
                  <a:srgbClr val="FF0000"/>
                </a:solidFill>
              </a:rPr>
              <a:t>Review and Badging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098" y="5126181"/>
            <a:ext cx="1886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* </a:t>
            </a:r>
            <a:r>
              <a:rPr lang="en-US" sz="1050" dirty="0" err="1" smtClean="0">
                <a:solidFill>
                  <a:srgbClr val="FF0000"/>
                </a:solidFill>
              </a:rPr>
              <a:t>OpenTOC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096" y="3613261"/>
            <a:ext cx="20165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* </a:t>
            </a:r>
            <a:r>
              <a:rPr lang="en-US" sz="1050" smtClean="0">
                <a:solidFill>
                  <a:srgbClr val="FF0000"/>
                </a:solidFill>
              </a:rPr>
              <a:t>Author Rights &amp; Agreements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4644" y="2754521"/>
            <a:ext cx="1886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* Plagiarism Procedures</a:t>
            </a:r>
            <a:endParaRPr lang="en-US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39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8_Default Design">
  <a:themeElements>
    <a:clrScheme name="ACM color scheme">
      <a:dk1>
        <a:srgbClr val="181818"/>
      </a:dk1>
      <a:lt1>
        <a:srgbClr val="F2F2F2"/>
      </a:lt1>
      <a:dk2>
        <a:srgbClr val="3C3C3C"/>
      </a:dk2>
      <a:lt2>
        <a:srgbClr val="F2F2F2"/>
      </a:lt2>
      <a:accent1>
        <a:srgbClr val="557FA1"/>
      </a:accent1>
      <a:accent2>
        <a:srgbClr val="99CC00"/>
      </a:accent2>
      <a:accent3>
        <a:srgbClr val="9751CB"/>
      </a:accent3>
      <a:accent4>
        <a:srgbClr val="87A6BF"/>
      </a:accent4>
      <a:accent5>
        <a:srgbClr val="606060"/>
      </a:accent5>
      <a:accent6>
        <a:srgbClr val="E9BC18"/>
      </a:accent6>
      <a:hlink>
        <a:srgbClr val="557FA1"/>
      </a:hlink>
      <a:folHlink>
        <a:srgbClr val="557FA1"/>
      </a:folHlink>
    </a:clrScheme>
    <a:fontScheme name="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32265</TotalTime>
  <Words>581</Words>
  <Application>Microsoft Macintosh PowerPoint</Application>
  <PresentationFormat>Letter Paper (8.5x11 in)</PresentationFormat>
  <Paragraphs>164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Arnhem Rg</vt:lpstr>
      <vt:lpstr>Calibri</vt:lpstr>
      <vt:lpstr>ＭＳ Ｐゴシック</vt:lpstr>
      <vt:lpstr>Verdana</vt:lpstr>
      <vt:lpstr>Wingdings</vt:lpstr>
      <vt:lpstr>Custom Design</vt:lpstr>
      <vt:lpstr>8_Default Design</vt:lpstr>
      <vt:lpstr>ACM SIG Orientation Publications Overview Scott Delman ACM Director of Publications September 18, 2017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ACM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Steiner</dc:creator>
  <cp:lastModifiedBy>Scott Delman</cp:lastModifiedBy>
  <cp:revision>1172</cp:revision>
  <cp:lastPrinted>2017-01-05T21:28:43Z</cp:lastPrinted>
  <dcterms:created xsi:type="dcterms:W3CDTF">2014-05-16T14:55:23Z</dcterms:created>
  <dcterms:modified xsi:type="dcterms:W3CDTF">2017-09-17T23:31:08Z</dcterms:modified>
</cp:coreProperties>
</file>