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60" r:id="rId1"/>
  </p:sldMasterIdLst>
  <p:notesMasterIdLst>
    <p:notesMasterId r:id="rId17"/>
  </p:notesMasterIdLst>
  <p:handoutMasterIdLst>
    <p:handoutMasterId r:id="rId18"/>
  </p:handoutMasterIdLst>
  <p:sldIdLst>
    <p:sldId id="256" r:id="rId2"/>
    <p:sldId id="288" r:id="rId3"/>
    <p:sldId id="278" r:id="rId4"/>
    <p:sldId id="285" r:id="rId5"/>
    <p:sldId id="287" r:id="rId6"/>
    <p:sldId id="263" r:id="rId7"/>
    <p:sldId id="274" r:id="rId8"/>
    <p:sldId id="275" r:id="rId9"/>
    <p:sldId id="276" r:id="rId10"/>
    <p:sldId id="257" r:id="rId11"/>
    <p:sldId id="258" r:id="rId12"/>
    <p:sldId id="281" r:id="rId13"/>
    <p:sldId id="280" r:id="rId14"/>
    <p:sldId id="277" r:id="rId15"/>
    <p:sldId id="282" r:id="rId16"/>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4B28C6-C55E-4486-8411-4544793E149A}">
          <p14:sldIdLst>
            <p14:sldId id="256"/>
            <p14:sldId id="288"/>
            <p14:sldId id="278"/>
            <p14:sldId id="285"/>
            <p14:sldId id="287"/>
            <p14:sldId id="263"/>
            <p14:sldId id="274"/>
            <p14:sldId id="275"/>
            <p14:sldId id="276"/>
            <p14:sldId id="257"/>
            <p14:sldId id="258"/>
            <p14:sldId id="281"/>
            <p14:sldId id="280"/>
            <p14:sldId id="277"/>
            <p14:sldId id="282"/>
          </p14:sldIdLst>
        </p14:section>
        <p14:section name="Untitled Section" id="{C24003A2-0473-49A9-8730-DF63820B4604}">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32">
          <p15:clr>
            <a:srgbClr val="A4A3A4"/>
          </p15:clr>
        </p15:guide>
        <p15:guide id="2" pos="221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3015" autoAdjust="0"/>
    <p:restoredTop sz="64476" autoAdjust="0"/>
  </p:normalViewPr>
  <p:slideViewPr>
    <p:cSldViewPr>
      <p:cViewPr varScale="1">
        <p:scale>
          <a:sx n="115" d="100"/>
          <a:sy n="115" d="100"/>
        </p:scale>
        <p:origin x="-157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006" y="-84"/>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8EAD9-6223-4A9F-B0D7-0B190D0A794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7C38083A-19AD-4AD4-898A-0DC99E6C1FFB}">
      <dgm:prSet phldrT="[Text]"/>
      <dgm:spPr/>
      <dgm:t>
        <a:bodyPr/>
        <a:lstStyle/>
        <a:p>
          <a:r>
            <a:rPr lang="en-US" dirty="0"/>
            <a:t>SGB</a:t>
          </a:r>
        </a:p>
      </dgm:t>
    </dgm:pt>
    <dgm:pt modelId="{E8690DD0-2F3A-4336-A38A-B3AFA5AF16C8}" type="parTrans" cxnId="{791AF8E0-28BA-414F-AF67-202E8F263E8F}">
      <dgm:prSet/>
      <dgm:spPr/>
      <dgm:t>
        <a:bodyPr/>
        <a:lstStyle/>
        <a:p>
          <a:endParaRPr lang="en-US"/>
        </a:p>
      </dgm:t>
    </dgm:pt>
    <dgm:pt modelId="{5054F9B7-B296-4681-A895-1391CB48BF62}" type="sibTrans" cxnId="{791AF8E0-28BA-414F-AF67-202E8F263E8F}">
      <dgm:prSet/>
      <dgm:spPr/>
      <dgm:t>
        <a:bodyPr/>
        <a:lstStyle/>
        <a:p>
          <a:endParaRPr lang="en-US"/>
        </a:p>
      </dgm:t>
    </dgm:pt>
    <dgm:pt modelId="{592BE73E-02DA-4D9B-9836-65C3F8B5E4BD}">
      <dgm:prSet phldrT="[Text]"/>
      <dgm:spPr/>
      <dgm:t>
        <a:bodyPr/>
        <a:lstStyle/>
        <a:p>
          <a:r>
            <a:rPr lang="en-US" dirty="0"/>
            <a:t>SIGs (37)</a:t>
          </a:r>
        </a:p>
      </dgm:t>
    </dgm:pt>
    <dgm:pt modelId="{28A85E28-A703-4833-A196-44E777973A24}" type="parTrans" cxnId="{44AED207-EAC6-415F-8C0A-FA7B4A7989E5}">
      <dgm:prSet/>
      <dgm:spPr/>
      <dgm:t>
        <a:bodyPr/>
        <a:lstStyle/>
        <a:p>
          <a:endParaRPr lang="en-US"/>
        </a:p>
      </dgm:t>
    </dgm:pt>
    <dgm:pt modelId="{FF1FB6A3-8252-4AB9-AC6A-359BBCD48E53}" type="sibTrans" cxnId="{44AED207-EAC6-415F-8C0A-FA7B4A7989E5}">
      <dgm:prSet/>
      <dgm:spPr/>
      <dgm:t>
        <a:bodyPr/>
        <a:lstStyle/>
        <a:p>
          <a:endParaRPr lang="en-US"/>
        </a:p>
      </dgm:t>
    </dgm:pt>
    <dgm:pt modelId="{F5293533-B11A-4275-92D7-F259094A90A2}">
      <dgm:prSet phldrT="[Text]"/>
      <dgm:spPr/>
      <dgm:t>
        <a:bodyPr/>
        <a:lstStyle/>
        <a:p>
          <a:r>
            <a:rPr lang="en-US" dirty="0"/>
            <a:t>Organizations</a:t>
          </a:r>
        </a:p>
      </dgm:t>
    </dgm:pt>
    <dgm:pt modelId="{5116FF0A-D40E-4F50-BF86-7FCB95073B00}" type="parTrans" cxnId="{39CAB9E4-99F7-4C5D-9276-0D67F1DD5C40}">
      <dgm:prSet/>
      <dgm:spPr/>
      <dgm:t>
        <a:bodyPr/>
        <a:lstStyle/>
        <a:p>
          <a:endParaRPr lang="en-US"/>
        </a:p>
      </dgm:t>
    </dgm:pt>
    <dgm:pt modelId="{30A99C82-4B64-471E-A1A6-7140C80C1376}" type="sibTrans" cxnId="{39CAB9E4-99F7-4C5D-9276-0D67F1DD5C40}">
      <dgm:prSet/>
      <dgm:spPr/>
      <dgm:t>
        <a:bodyPr/>
        <a:lstStyle/>
        <a:p>
          <a:endParaRPr lang="en-US"/>
        </a:p>
      </dgm:t>
    </dgm:pt>
    <dgm:pt modelId="{D8F8AFDF-D45C-4FBF-959A-341CC6837411}">
      <dgm:prSet phldrT="[Text]"/>
      <dgm:spPr/>
      <dgm:t>
        <a:bodyPr/>
        <a:lstStyle/>
        <a:p>
          <a:r>
            <a:rPr lang="en-US" dirty="0"/>
            <a:t>Conferences</a:t>
          </a:r>
        </a:p>
      </dgm:t>
    </dgm:pt>
    <dgm:pt modelId="{F2C25C09-2051-47A7-9EE1-ACA8C428C73E}" type="parTrans" cxnId="{9894AF84-B0D0-46E4-80B1-89312CC057D1}">
      <dgm:prSet/>
      <dgm:spPr/>
      <dgm:t>
        <a:bodyPr/>
        <a:lstStyle/>
        <a:p>
          <a:endParaRPr lang="en-US"/>
        </a:p>
      </dgm:t>
    </dgm:pt>
    <dgm:pt modelId="{C99E955E-5E0B-4BDF-951C-44FFFD8A2462}" type="sibTrans" cxnId="{9894AF84-B0D0-46E4-80B1-89312CC057D1}">
      <dgm:prSet/>
      <dgm:spPr/>
      <dgm:t>
        <a:bodyPr/>
        <a:lstStyle/>
        <a:p>
          <a:endParaRPr lang="en-US"/>
        </a:p>
      </dgm:t>
    </dgm:pt>
    <dgm:pt modelId="{DC535739-3B79-41E3-89BB-5EE8B630A8F6}" type="pres">
      <dgm:prSet presAssocID="{6F18EAD9-6223-4A9F-B0D7-0B190D0A794A}" presName="diagram" presStyleCnt="0">
        <dgm:presLayoutVars>
          <dgm:chPref val="1"/>
          <dgm:dir/>
          <dgm:animOne val="branch"/>
          <dgm:animLvl val="lvl"/>
          <dgm:resizeHandles val="exact"/>
        </dgm:presLayoutVars>
      </dgm:prSet>
      <dgm:spPr/>
      <dgm:t>
        <a:bodyPr/>
        <a:lstStyle/>
        <a:p>
          <a:endParaRPr lang="en-US"/>
        </a:p>
      </dgm:t>
    </dgm:pt>
    <dgm:pt modelId="{604788BA-E0D2-4CB3-A954-0E1BCC394F1F}" type="pres">
      <dgm:prSet presAssocID="{7C38083A-19AD-4AD4-898A-0DC99E6C1FFB}" presName="root1" presStyleCnt="0"/>
      <dgm:spPr/>
    </dgm:pt>
    <dgm:pt modelId="{64A5E05C-034E-4375-AB1E-307EBFB73884}" type="pres">
      <dgm:prSet presAssocID="{7C38083A-19AD-4AD4-898A-0DC99E6C1FFB}" presName="LevelOneTextNode" presStyleLbl="node0" presStyleIdx="0" presStyleCnt="1">
        <dgm:presLayoutVars>
          <dgm:chPref val="3"/>
        </dgm:presLayoutVars>
      </dgm:prSet>
      <dgm:spPr/>
      <dgm:t>
        <a:bodyPr/>
        <a:lstStyle/>
        <a:p>
          <a:endParaRPr lang="en-US"/>
        </a:p>
      </dgm:t>
    </dgm:pt>
    <dgm:pt modelId="{C13E333D-39B2-4B93-BC82-19D7C50ED706}" type="pres">
      <dgm:prSet presAssocID="{7C38083A-19AD-4AD4-898A-0DC99E6C1FFB}" presName="level2hierChild" presStyleCnt="0"/>
      <dgm:spPr/>
    </dgm:pt>
    <dgm:pt modelId="{B4233CA5-29B2-4921-A287-0862D4F6A519}" type="pres">
      <dgm:prSet presAssocID="{28A85E28-A703-4833-A196-44E777973A24}" presName="conn2-1" presStyleLbl="parChTrans1D2" presStyleIdx="0" presStyleCnt="1"/>
      <dgm:spPr/>
      <dgm:t>
        <a:bodyPr/>
        <a:lstStyle/>
        <a:p>
          <a:endParaRPr lang="en-US"/>
        </a:p>
      </dgm:t>
    </dgm:pt>
    <dgm:pt modelId="{7A7F6D4A-187D-4F4C-8384-636780419074}" type="pres">
      <dgm:prSet presAssocID="{28A85E28-A703-4833-A196-44E777973A24}" presName="connTx" presStyleLbl="parChTrans1D2" presStyleIdx="0" presStyleCnt="1"/>
      <dgm:spPr/>
      <dgm:t>
        <a:bodyPr/>
        <a:lstStyle/>
        <a:p>
          <a:endParaRPr lang="en-US"/>
        </a:p>
      </dgm:t>
    </dgm:pt>
    <dgm:pt modelId="{DF40065F-8963-40A9-ABC1-FB99FC1712D9}" type="pres">
      <dgm:prSet presAssocID="{592BE73E-02DA-4D9B-9836-65C3F8B5E4BD}" presName="root2" presStyleCnt="0"/>
      <dgm:spPr/>
    </dgm:pt>
    <dgm:pt modelId="{678498DA-D5AC-4DAD-8CE5-66C7371E7124}" type="pres">
      <dgm:prSet presAssocID="{592BE73E-02DA-4D9B-9836-65C3F8B5E4BD}" presName="LevelTwoTextNode" presStyleLbl="node2" presStyleIdx="0" presStyleCnt="1">
        <dgm:presLayoutVars>
          <dgm:chPref val="3"/>
        </dgm:presLayoutVars>
      </dgm:prSet>
      <dgm:spPr/>
      <dgm:t>
        <a:bodyPr/>
        <a:lstStyle/>
        <a:p>
          <a:endParaRPr lang="en-US"/>
        </a:p>
      </dgm:t>
    </dgm:pt>
    <dgm:pt modelId="{E93B68DA-BAEB-4BCA-AFB9-A70F332FADF3}" type="pres">
      <dgm:prSet presAssocID="{592BE73E-02DA-4D9B-9836-65C3F8B5E4BD}" presName="level3hierChild" presStyleCnt="0"/>
      <dgm:spPr/>
    </dgm:pt>
    <dgm:pt modelId="{057587CC-0592-4D71-B6B0-5DDFBBCD3E0A}" type="pres">
      <dgm:prSet presAssocID="{5116FF0A-D40E-4F50-BF86-7FCB95073B00}" presName="conn2-1" presStyleLbl="parChTrans1D3" presStyleIdx="0" presStyleCnt="2"/>
      <dgm:spPr/>
      <dgm:t>
        <a:bodyPr/>
        <a:lstStyle/>
        <a:p>
          <a:endParaRPr lang="en-US"/>
        </a:p>
      </dgm:t>
    </dgm:pt>
    <dgm:pt modelId="{8E0DF1FC-2E8C-4DC9-8137-6090FFA8B461}" type="pres">
      <dgm:prSet presAssocID="{5116FF0A-D40E-4F50-BF86-7FCB95073B00}" presName="connTx" presStyleLbl="parChTrans1D3" presStyleIdx="0" presStyleCnt="2"/>
      <dgm:spPr/>
      <dgm:t>
        <a:bodyPr/>
        <a:lstStyle/>
        <a:p>
          <a:endParaRPr lang="en-US"/>
        </a:p>
      </dgm:t>
    </dgm:pt>
    <dgm:pt modelId="{23A3E090-61CE-4174-91C6-6035D1AD304D}" type="pres">
      <dgm:prSet presAssocID="{F5293533-B11A-4275-92D7-F259094A90A2}" presName="root2" presStyleCnt="0"/>
      <dgm:spPr/>
    </dgm:pt>
    <dgm:pt modelId="{1E8234E2-EDA3-4AE4-85F7-5A522DB2B9B1}" type="pres">
      <dgm:prSet presAssocID="{F5293533-B11A-4275-92D7-F259094A90A2}" presName="LevelTwoTextNode" presStyleLbl="node3" presStyleIdx="0" presStyleCnt="2">
        <dgm:presLayoutVars>
          <dgm:chPref val="3"/>
        </dgm:presLayoutVars>
      </dgm:prSet>
      <dgm:spPr/>
      <dgm:t>
        <a:bodyPr/>
        <a:lstStyle/>
        <a:p>
          <a:endParaRPr lang="en-US"/>
        </a:p>
      </dgm:t>
    </dgm:pt>
    <dgm:pt modelId="{289FC403-D04A-46EE-823D-E8CC4B39EF75}" type="pres">
      <dgm:prSet presAssocID="{F5293533-B11A-4275-92D7-F259094A90A2}" presName="level3hierChild" presStyleCnt="0"/>
      <dgm:spPr/>
    </dgm:pt>
    <dgm:pt modelId="{FBDC312E-2CA0-491B-96CE-1984CFC5A019}" type="pres">
      <dgm:prSet presAssocID="{F2C25C09-2051-47A7-9EE1-ACA8C428C73E}" presName="conn2-1" presStyleLbl="parChTrans1D3" presStyleIdx="1" presStyleCnt="2"/>
      <dgm:spPr/>
      <dgm:t>
        <a:bodyPr/>
        <a:lstStyle/>
        <a:p>
          <a:endParaRPr lang="en-US"/>
        </a:p>
      </dgm:t>
    </dgm:pt>
    <dgm:pt modelId="{9470B159-EE81-43C9-9CA3-749084BDC1FC}" type="pres">
      <dgm:prSet presAssocID="{F2C25C09-2051-47A7-9EE1-ACA8C428C73E}" presName="connTx" presStyleLbl="parChTrans1D3" presStyleIdx="1" presStyleCnt="2"/>
      <dgm:spPr/>
      <dgm:t>
        <a:bodyPr/>
        <a:lstStyle/>
        <a:p>
          <a:endParaRPr lang="en-US"/>
        </a:p>
      </dgm:t>
    </dgm:pt>
    <dgm:pt modelId="{B389A8A7-4182-46E5-B4E6-DFE24A182292}" type="pres">
      <dgm:prSet presAssocID="{D8F8AFDF-D45C-4FBF-959A-341CC6837411}" presName="root2" presStyleCnt="0"/>
      <dgm:spPr/>
    </dgm:pt>
    <dgm:pt modelId="{13893FD9-B0CB-44F4-83BC-A8283660CEED}" type="pres">
      <dgm:prSet presAssocID="{D8F8AFDF-D45C-4FBF-959A-341CC6837411}" presName="LevelTwoTextNode" presStyleLbl="node3" presStyleIdx="1" presStyleCnt="2">
        <dgm:presLayoutVars>
          <dgm:chPref val="3"/>
        </dgm:presLayoutVars>
      </dgm:prSet>
      <dgm:spPr/>
      <dgm:t>
        <a:bodyPr/>
        <a:lstStyle/>
        <a:p>
          <a:endParaRPr lang="en-US"/>
        </a:p>
      </dgm:t>
    </dgm:pt>
    <dgm:pt modelId="{A031D077-F439-4BFA-8F97-74EB7A279500}" type="pres">
      <dgm:prSet presAssocID="{D8F8AFDF-D45C-4FBF-959A-341CC6837411}" presName="level3hierChild" presStyleCnt="0"/>
      <dgm:spPr/>
    </dgm:pt>
  </dgm:ptLst>
  <dgm:cxnLst>
    <dgm:cxn modelId="{05FC543F-C960-4425-AA87-971551F3E91D}" type="presOf" srcId="{F5293533-B11A-4275-92D7-F259094A90A2}" destId="{1E8234E2-EDA3-4AE4-85F7-5A522DB2B9B1}" srcOrd="0" destOrd="0" presId="urn:microsoft.com/office/officeart/2005/8/layout/hierarchy2"/>
    <dgm:cxn modelId="{EF1D0339-F926-4647-BE6D-DEA677EF57D5}" type="presOf" srcId="{6F18EAD9-6223-4A9F-B0D7-0B190D0A794A}" destId="{DC535739-3B79-41E3-89BB-5EE8B630A8F6}" srcOrd="0" destOrd="0" presId="urn:microsoft.com/office/officeart/2005/8/layout/hierarchy2"/>
    <dgm:cxn modelId="{9894AF84-B0D0-46E4-80B1-89312CC057D1}" srcId="{592BE73E-02DA-4D9B-9836-65C3F8B5E4BD}" destId="{D8F8AFDF-D45C-4FBF-959A-341CC6837411}" srcOrd="1" destOrd="0" parTransId="{F2C25C09-2051-47A7-9EE1-ACA8C428C73E}" sibTransId="{C99E955E-5E0B-4BDF-951C-44FFFD8A2462}"/>
    <dgm:cxn modelId="{EAA0A854-E3FD-443A-9AB9-55137A6F1AEC}" type="presOf" srcId="{5116FF0A-D40E-4F50-BF86-7FCB95073B00}" destId="{057587CC-0592-4D71-B6B0-5DDFBBCD3E0A}" srcOrd="0" destOrd="0" presId="urn:microsoft.com/office/officeart/2005/8/layout/hierarchy2"/>
    <dgm:cxn modelId="{791AF8E0-28BA-414F-AF67-202E8F263E8F}" srcId="{6F18EAD9-6223-4A9F-B0D7-0B190D0A794A}" destId="{7C38083A-19AD-4AD4-898A-0DC99E6C1FFB}" srcOrd="0" destOrd="0" parTransId="{E8690DD0-2F3A-4336-A38A-B3AFA5AF16C8}" sibTransId="{5054F9B7-B296-4681-A895-1391CB48BF62}"/>
    <dgm:cxn modelId="{0BFC23D3-AD97-4864-8625-0F7FC182F694}" type="presOf" srcId="{D8F8AFDF-D45C-4FBF-959A-341CC6837411}" destId="{13893FD9-B0CB-44F4-83BC-A8283660CEED}" srcOrd="0" destOrd="0" presId="urn:microsoft.com/office/officeart/2005/8/layout/hierarchy2"/>
    <dgm:cxn modelId="{8447683F-8218-4C83-A6FD-E97252F095AC}" type="presOf" srcId="{5116FF0A-D40E-4F50-BF86-7FCB95073B00}" destId="{8E0DF1FC-2E8C-4DC9-8137-6090FFA8B461}" srcOrd="1" destOrd="0" presId="urn:microsoft.com/office/officeart/2005/8/layout/hierarchy2"/>
    <dgm:cxn modelId="{A7F184EC-D202-46FF-B92C-5D19AAED532B}" type="presOf" srcId="{7C38083A-19AD-4AD4-898A-0DC99E6C1FFB}" destId="{64A5E05C-034E-4375-AB1E-307EBFB73884}" srcOrd="0" destOrd="0" presId="urn:microsoft.com/office/officeart/2005/8/layout/hierarchy2"/>
    <dgm:cxn modelId="{3C6C9B01-B535-40FF-8181-9C2E2781062D}" type="presOf" srcId="{28A85E28-A703-4833-A196-44E777973A24}" destId="{B4233CA5-29B2-4921-A287-0862D4F6A519}" srcOrd="0" destOrd="0" presId="urn:microsoft.com/office/officeart/2005/8/layout/hierarchy2"/>
    <dgm:cxn modelId="{C4D48FE0-37FD-47D2-806E-9B9E0B0EC213}" type="presOf" srcId="{F2C25C09-2051-47A7-9EE1-ACA8C428C73E}" destId="{FBDC312E-2CA0-491B-96CE-1984CFC5A019}" srcOrd="0" destOrd="0" presId="urn:microsoft.com/office/officeart/2005/8/layout/hierarchy2"/>
    <dgm:cxn modelId="{39CAB9E4-99F7-4C5D-9276-0D67F1DD5C40}" srcId="{592BE73E-02DA-4D9B-9836-65C3F8B5E4BD}" destId="{F5293533-B11A-4275-92D7-F259094A90A2}" srcOrd="0" destOrd="0" parTransId="{5116FF0A-D40E-4F50-BF86-7FCB95073B00}" sibTransId="{30A99C82-4B64-471E-A1A6-7140C80C1376}"/>
    <dgm:cxn modelId="{6851549C-94D9-4460-BD40-F79960ED57A4}" type="presOf" srcId="{592BE73E-02DA-4D9B-9836-65C3F8B5E4BD}" destId="{678498DA-D5AC-4DAD-8CE5-66C7371E7124}" srcOrd="0" destOrd="0" presId="urn:microsoft.com/office/officeart/2005/8/layout/hierarchy2"/>
    <dgm:cxn modelId="{97AF0F3E-D045-4FD1-AED7-F15CA2C0F736}" type="presOf" srcId="{28A85E28-A703-4833-A196-44E777973A24}" destId="{7A7F6D4A-187D-4F4C-8384-636780419074}" srcOrd="1" destOrd="0" presId="urn:microsoft.com/office/officeart/2005/8/layout/hierarchy2"/>
    <dgm:cxn modelId="{44AED207-EAC6-415F-8C0A-FA7B4A7989E5}" srcId="{7C38083A-19AD-4AD4-898A-0DC99E6C1FFB}" destId="{592BE73E-02DA-4D9B-9836-65C3F8B5E4BD}" srcOrd="0" destOrd="0" parTransId="{28A85E28-A703-4833-A196-44E777973A24}" sibTransId="{FF1FB6A3-8252-4AB9-AC6A-359BBCD48E53}"/>
    <dgm:cxn modelId="{5EF8675D-9C6F-49F4-81D8-F94BB5470DD6}" type="presOf" srcId="{F2C25C09-2051-47A7-9EE1-ACA8C428C73E}" destId="{9470B159-EE81-43C9-9CA3-749084BDC1FC}" srcOrd="1" destOrd="0" presId="urn:microsoft.com/office/officeart/2005/8/layout/hierarchy2"/>
    <dgm:cxn modelId="{3AFCB2B5-6827-4497-BC97-13BB08DF6C02}" type="presParOf" srcId="{DC535739-3B79-41E3-89BB-5EE8B630A8F6}" destId="{604788BA-E0D2-4CB3-A954-0E1BCC394F1F}" srcOrd="0" destOrd="0" presId="urn:microsoft.com/office/officeart/2005/8/layout/hierarchy2"/>
    <dgm:cxn modelId="{CDAD2F25-193D-44EB-A4A8-4AD2136D92D8}" type="presParOf" srcId="{604788BA-E0D2-4CB3-A954-0E1BCC394F1F}" destId="{64A5E05C-034E-4375-AB1E-307EBFB73884}" srcOrd="0" destOrd="0" presId="urn:microsoft.com/office/officeart/2005/8/layout/hierarchy2"/>
    <dgm:cxn modelId="{7B522240-6E8D-4C1F-9773-CB83BA84EAAB}" type="presParOf" srcId="{604788BA-E0D2-4CB3-A954-0E1BCC394F1F}" destId="{C13E333D-39B2-4B93-BC82-19D7C50ED706}" srcOrd="1" destOrd="0" presId="urn:microsoft.com/office/officeart/2005/8/layout/hierarchy2"/>
    <dgm:cxn modelId="{0874C756-DF3B-47EE-A1EB-93DBB7C56146}" type="presParOf" srcId="{C13E333D-39B2-4B93-BC82-19D7C50ED706}" destId="{B4233CA5-29B2-4921-A287-0862D4F6A519}" srcOrd="0" destOrd="0" presId="urn:microsoft.com/office/officeart/2005/8/layout/hierarchy2"/>
    <dgm:cxn modelId="{1292D301-3B22-4F5C-B3AE-B85DCF0C077A}" type="presParOf" srcId="{B4233CA5-29B2-4921-A287-0862D4F6A519}" destId="{7A7F6D4A-187D-4F4C-8384-636780419074}" srcOrd="0" destOrd="0" presId="urn:microsoft.com/office/officeart/2005/8/layout/hierarchy2"/>
    <dgm:cxn modelId="{BBADDD62-C322-4BCC-95C9-F44D6F09C49B}" type="presParOf" srcId="{C13E333D-39B2-4B93-BC82-19D7C50ED706}" destId="{DF40065F-8963-40A9-ABC1-FB99FC1712D9}" srcOrd="1" destOrd="0" presId="urn:microsoft.com/office/officeart/2005/8/layout/hierarchy2"/>
    <dgm:cxn modelId="{4D487BF0-2280-41FA-B36A-6D26C1C5F859}" type="presParOf" srcId="{DF40065F-8963-40A9-ABC1-FB99FC1712D9}" destId="{678498DA-D5AC-4DAD-8CE5-66C7371E7124}" srcOrd="0" destOrd="0" presId="urn:microsoft.com/office/officeart/2005/8/layout/hierarchy2"/>
    <dgm:cxn modelId="{0C60DE78-0FF6-4D84-88C4-7EF13FCB342A}" type="presParOf" srcId="{DF40065F-8963-40A9-ABC1-FB99FC1712D9}" destId="{E93B68DA-BAEB-4BCA-AFB9-A70F332FADF3}" srcOrd="1" destOrd="0" presId="urn:microsoft.com/office/officeart/2005/8/layout/hierarchy2"/>
    <dgm:cxn modelId="{EE36124D-D975-4E75-BF16-FC96917A8F67}" type="presParOf" srcId="{E93B68DA-BAEB-4BCA-AFB9-A70F332FADF3}" destId="{057587CC-0592-4D71-B6B0-5DDFBBCD3E0A}" srcOrd="0" destOrd="0" presId="urn:microsoft.com/office/officeart/2005/8/layout/hierarchy2"/>
    <dgm:cxn modelId="{843EEC4D-6337-4671-AA9E-9FF0EC10C5BF}" type="presParOf" srcId="{057587CC-0592-4D71-B6B0-5DDFBBCD3E0A}" destId="{8E0DF1FC-2E8C-4DC9-8137-6090FFA8B461}" srcOrd="0" destOrd="0" presId="urn:microsoft.com/office/officeart/2005/8/layout/hierarchy2"/>
    <dgm:cxn modelId="{3CA5A071-6E9D-48DB-841B-C9B33A35CD56}" type="presParOf" srcId="{E93B68DA-BAEB-4BCA-AFB9-A70F332FADF3}" destId="{23A3E090-61CE-4174-91C6-6035D1AD304D}" srcOrd="1" destOrd="0" presId="urn:microsoft.com/office/officeart/2005/8/layout/hierarchy2"/>
    <dgm:cxn modelId="{902EC8BB-6047-47FD-AC0F-F45DB214AA27}" type="presParOf" srcId="{23A3E090-61CE-4174-91C6-6035D1AD304D}" destId="{1E8234E2-EDA3-4AE4-85F7-5A522DB2B9B1}" srcOrd="0" destOrd="0" presId="urn:microsoft.com/office/officeart/2005/8/layout/hierarchy2"/>
    <dgm:cxn modelId="{EBDAA73F-52FD-4C22-8170-74FC1BF2B8A0}" type="presParOf" srcId="{23A3E090-61CE-4174-91C6-6035D1AD304D}" destId="{289FC403-D04A-46EE-823D-E8CC4B39EF75}" srcOrd="1" destOrd="0" presId="urn:microsoft.com/office/officeart/2005/8/layout/hierarchy2"/>
    <dgm:cxn modelId="{2335DDB0-31F5-41B3-A084-0CCBF6290FD1}" type="presParOf" srcId="{E93B68DA-BAEB-4BCA-AFB9-A70F332FADF3}" destId="{FBDC312E-2CA0-491B-96CE-1984CFC5A019}" srcOrd="2" destOrd="0" presId="urn:microsoft.com/office/officeart/2005/8/layout/hierarchy2"/>
    <dgm:cxn modelId="{2F96FF3C-D4C7-4268-92FF-4B41CBC53416}" type="presParOf" srcId="{FBDC312E-2CA0-491B-96CE-1984CFC5A019}" destId="{9470B159-EE81-43C9-9CA3-749084BDC1FC}" srcOrd="0" destOrd="0" presId="urn:microsoft.com/office/officeart/2005/8/layout/hierarchy2"/>
    <dgm:cxn modelId="{077F2699-8F56-4202-9307-E441ABA3D173}" type="presParOf" srcId="{E93B68DA-BAEB-4BCA-AFB9-A70F332FADF3}" destId="{B389A8A7-4182-46E5-B4E6-DFE24A182292}" srcOrd="3" destOrd="0" presId="urn:microsoft.com/office/officeart/2005/8/layout/hierarchy2"/>
    <dgm:cxn modelId="{02B9BA03-0843-46A6-AB45-381896428414}" type="presParOf" srcId="{B389A8A7-4182-46E5-B4E6-DFE24A182292}" destId="{13893FD9-B0CB-44F4-83BC-A8283660CEED}" srcOrd="0" destOrd="0" presId="urn:microsoft.com/office/officeart/2005/8/layout/hierarchy2"/>
    <dgm:cxn modelId="{C06F9EE8-F9DC-47CD-998E-E74C1B3E42FB}" type="presParOf" srcId="{B389A8A7-4182-46E5-B4E6-DFE24A182292}" destId="{A031D077-F439-4BFA-8F97-74EB7A279500}"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5E05C-034E-4375-AB1E-307EBFB73884}">
      <dsp:nvSpPr>
        <dsp:cNvPr id="0" name=""/>
        <dsp:cNvSpPr/>
      </dsp:nvSpPr>
      <dsp:spPr>
        <a:xfrm>
          <a:off x="1846" y="1653540"/>
          <a:ext cx="2164712" cy="1082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a:t>SGB</a:t>
          </a:r>
        </a:p>
      </dsp:txBody>
      <dsp:txXfrm>
        <a:off x="33547" y="1685241"/>
        <a:ext cx="2101310" cy="1018954"/>
      </dsp:txXfrm>
    </dsp:sp>
    <dsp:sp modelId="{B4233CA5-29B2-4921-A287-0862D4F6A519}">
      <dsp:nvSpPr>
        <dsp:cNvPr id="0" name=""/>
        <dsp:cNvSpPr/>
      </dsp:nvSpPr>
      <dsp:spPr>
        <a:xfrm>
          <a:off x="2166558" y="2172526"/>
          <a:ext cx="865885" cy="44384"/>
        </a:xfrm>
        <a:custGeom>
          <a:avLst/>
          <a:gdLst/>
          <a:ahLst/>
          <a:cxnLst/>
          <a:rect l="0" t="0" r="0" b="0"/>
          <a:pathLst>
            <a:path>
              <a:moveTo>
                <a:pt x="0" y="22192"/>
              </a:moveTo>
              <a:lnTo>
                <a:pt x="865885" y="221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577854" y="2173071"/>
        <a:ext cx="43294" cy="43294"/>
      </dsp:txXfrm>
    </dsp:sp>
    <dsp:sp modelId="{678498DA-D5AC-4DAD-8CE5-66C7371E7124}">
      <dsp:nvSpPr>
        <dsp:cNvPr id="0" name=""/>
        <dsp:cNvSpPr/>
      </dsp:nvSpPr>
      <dsp:spPr>
        <a:xfrm>
          <a:off x="3032443" y="1653540"/>
          <a:ext cx="2164712" cy="1082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a:t>SIGs (37)</a:t>
          </a:r>
        </a:p>
      </dsp:txBody>
      <dsp:txXfrm>
        <a:off x="3064144" y="1685241"/>
        <a:ext cx="2101310" cy="1018954"/>
      </dsp:txXfrm>
    </dsp:sp>
    <dsp:sp modelId="{057587CC-0592-4D71-B6B0-5DDFBBCD3E0A}">
      <dsp:nvSpPr>
        <dsp:cNvPr id="0" name=""/>
        <dsp:cNvSpPr/>
      </dsp:nvSpPr>
      <dsp:spPr>
        <a:xfrm rot="19457599">
          <a:off x="5096928" y="1861348"/>
          <a:ext cx="1066340" cy="44384"/>
        </a:xfrm>
        <a:custGeom>
          <a:avLst/>
          <a:gdLst/>
          <a:ahLst/>
          <a:cxnLst/>
          <a:rect l="0" t="0" r="0" b="0"/>
          <a:pathLst>
            <a:path>
              <a:moveTo>
                <a:pt x="0" y="22192"/>
              </a:moveTo>
              <a:lnTo>
                <a:pt x="1066340" y="221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03440" y="1856882"/>
        <a:ext cx="53317" cy="53317"/>
      </dsp:txXfrm>
    </dsp:sp>
    <dsp:sp modelId="{1E8234E2-EDA3-4AE4-85F7-5A522DB2B9B1}">
      <dsp:nvSpPr>
        <dsp:cNvPr id="0" name=""/>
        <dsp:cNvSpPr/>
      </dsp:nvSpPr>
      <dsp:spPr>
        <a:xfrm>
          <a:off x="6063041" y="1031185"/>
          <a:ext cx="2164712" cy="1082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a:t>Organizations</a:t>
          </a:r>
        </a:p>
      </dsp:txBody>
      <dsp:txXfrm>
        <a:off x="6094742" y="1062886"/>
        <a:ext cx="2101310" cy="1018954"/>
      </dsp:txXfrm>
    </dsp:sp>
    <dsp:sp modelId="{FBDC312E-2CA0-491B-96CE-1984CFC5A019}">
      <dsp:nvSpPr>
        <dsp:cNvPr id="0" name=""/>
        <dsp:cNvSpPr/>
      </dsp:nvSpPr>
      <dsp:spPr>
        <a:xfrm rot="2142401">
          <a:off x="5096928" y="2483703"/>
          <a:ext cx="1066340" cy="44384"/>
        </a:xfrm>
        <a:custGeom>
          <a:avLst/>
          <a:gdLst/>
          <a:ahLst/>
          <a:cxnLst/>
          <a:rect l="0" t="0" r="0" b="0"/>
          <a:pathLst>
            <a:path>
              <a:moveTo>
                <a:pt x="0" y="22192"/>
              </a:moveTo>
              <a:lnTo>
                <a:pt x="1066340" y="221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603440" y="2479237"/>
        <a:ext cx="53317" cy="53317"/>
      </dsp:txXfrm>
    </dsp:sp>
    <dsp:sp modelId="{13893FD9-B0CB-44F4-83BC-A8283660CEED}">
      <dsp:nvSpPr>
        <dsp:cNvPr id="0" name=""/>
        <dsp:cNvSpPr/>
      </dsp:nvSpPr>
      <dsp:spPr>
        <a:xfrm>
          <a:off x="6063041" y="2275895"/>
          <a:ext cx="2164712" cy="108235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a:t>Conferences</a:t>
          </a:r>
        </a:p>
      </dsp:txBody>
      <dsp:txXfrm>
        <a:off x="6094742" y="2307596"/>
        <a:ext cx="2101310" cy="101895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E7E8F057-26B7-45B8-97B1-C580089375DC}" type="datetimeFigureOut">
              <a:rPr lang="en-US" smtClean="0"/>
              <a:t>9/21/2017</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2A1ED64-837A-4EAF-92D7-8601BC0543F3}" type="slidenum">
              <a:rPr lang="en-US" smtClean="0"/>
              <a:t>‹#›</a:t>
            </a:fld>
            <a:endParaRPr lang="en-US"/>
          </a:p>
        </p:txBody>
      </p:sp>
    </p:spTree>
    <p:extLst>
      <p:ext uri="{BB962C8B-B14F-4D97-AF65-F5344CB8AC3E}">
        <p14:creationId xmlns:p14="http://schemas.microsoft.com/office/powerpoint/2010/main" val="23860217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5E289D5-6A26-4F33-8697-2FB21D189DE2}" type="datetimeFigureOut">
              <a:rPr lang="en-US" smtClean="0"/>
              <a:t>9/21/2017</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D56380C-D705-4731-ACA0-D06A73B550C3}" type="slidenum">
              <a:rPr lang="en-US" smtClean="0"/>
              <a:t>‹#›</a:t>
            </a:fld>
            <a:endParaRPr lang="en-US"/>
          </a:p>
        </p:txBody>
      </p:sp>
    </p:spTree>
    <p:extLst>
      <p:ext uri="{BB962C8B-B14F-4D97-AF65-F5344CB8AC3E}">
        <p14:creationId xmlns:p14="http://schemas.microsoft.com/office/powerpoint/2010/main" val="11236446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7D56380C-D705-4731-ACA0-D06A73B550C3}" type="slidenum">
              <a:rPr lang="en-US" smtClean="0"/>
              <a:t>1</a:t>
            </a:fld>
            <a:endParaRPr lang="en-US"/>
          </a:p>
        </p:txBody>
      </p:sp>
    </p:spTree>
    <p:extLst>
      <p:ext uri="{BB962C8B-B14F-4D97-AF65-F5344CB8AC3E}">
        <p14:creationId xmlns:p14="http://schemas.microsoft.com/office/powerpoint/2010/main" val="2545902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10</a:t>
            </a:fld>
            <a:endParaRPr lang="en-US"/>
          </a:p>
        </p:txBody>
      </p:sp>
    </p:spTree>
    <p:extLst>
      <p:ext uri="{BB962C8B-B14F-4D97-AF65-F5344CB8AC3E}">
        <p14:creationId xmlns:p14="http://schemas.microsoft.com/office/powerpoint/2010/main" val="617742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11</a:t>
            </a:fld>
            <a:endParaRPr lang="en-US"/>
          </a:p>
        </p:txBody>
      </p:sp>
    </p:spTree>
    <p:extLst>
      <p:ext uri="{BB962C8B-B14F-4D97-AF65-F5344CB8AC3E}">
        <p14:creationId xmlns:p14="http://schemas.microsoft.com/office/powerpoint/2010/main" val="1180828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12</a:t>
            </a:fld>
            <a:endParaRPr lang="en-US"/>
          </a:p>
        </p:txBody>
      </p:sp>
    </p:spTree>
    <p:extLst>
      <p:ext uri="{BB962C8B-B14F-4D97-AF65-F5344CB8AC3E}">
        <p14:creationId xmlns:p14="http://schemas.microsoft.com/office/powerpoint/2010/main" val="3521077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13</a:t>
            </a:fld>
            <a:endParaRPr lang="en-US"/>
          </a:p>
        </p:txBody>
      </p:sp>
    </p:spTree>
    <p:extLst>
      <p:ext uri="{BB962C8B-B14F-4D97-AF65-F5344CB8AC3E}">
        <p14:creationId xmlns:p14="http://schemas.microsoft.com/office/powerpoint/2010/main" val="2511792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t>
            </a:r>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14</a:t>
            </a:fld>
            <a:endParaRPr lang="en-US"/>
          </a:p>
        </p:txBody>
      </p:sp>
    </p:spTree>
    <p:extLst>
      <p:ext uri="{BB962C8B-B14F-4D97-AF65-F5344CB8AC3E}">
        <p14:creationId xmlns:p14="http://schemas.microsoft.com/office/powerpoint/2010/main" val="338293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15</a:t>
            </a:fld>
            <a:endParaRPr lang="en-US"/>
          </a:p>
        </p:txBody>
      </p:sp>
    </p:spTree>
    <p:extLst>
      <p:ext uri="{BB962C8B-B14F-4D97-AF65-F5344CB8AC3E}">
        <p14:creationId xmlns:p14="http://schemas.microsoft.com/office/powerpoint/2010/main" val="4042809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56380C-D705-4731-ACA0-D06A73B550C3}" type="slidenum">
              <a:rPr lang="en-US" smtClean="0"/>
              <a:t>2</a:t>
            </a:fld>
            <a:endParaRPr lang="en-US"/>
          </a:p>
        </p:txBody>
      </p:sp>
    </p:spTree>
    <p:extLst>
      <p:ext uri="{BB962C8B-B14F-4D97-AF65-F5344CB8AC3E}">
        <p14:creationId xmlns:p14="http://schemas.microsoft.com/office/powerpoint/2010/main" val="738922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56380C-D705-4731-ACA0-D06A73B550C3}" type="slidenum">
              <a:rPr lang="en-US" smtClean="0"/>
              <a:t>3</a:t>
            </a:fld>
            <a:endParaRPr lang="en-US"/>
          </a:p>
        </p:txBody>
      </p:sp>
    </p:spTree>
    <p:extLst>
      <p:ext uri="{BB962C8B-B14F-4D97-AF65-F5344CB8AC3E}">
        <p14:creationId xmlns:p14="http://schemas.microsoft.com/office/powerpoint/2010/main" val="1305690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4</a:t>
            </a:fld>
            <a:endParaRPr lang="en-US"/>
          </a:p>
        </p:txBody>
      </p:sp>
    </p:spTree>
    <p:extLst>
      <p:ext uri="{BB962C8B-B14F-4D97-AF65-F5344CB8AC3E}">
        <p14:creationId xmlns:p14="http://schemas.microsoft.com/office/powerpoint/2010/main" val="3945178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5</a:t>
            </a:fld>
            <a:endParaRPr lang="en-US"/>
          </a:p>
        </p:txBody>
      </p:sp>
    </p:spTree>
    <p:extLst>
      <p:ext uri="{BB962C8B-B14F-4D97-AF65-F5344CB8AC3E}">
        <p14:creationId xmlns:p14="http://schemas.microsoft.com/office/powerpoint/2010/main" val="1872623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6</a:t>
            </a:fld>
            <a:endParaRPr lang="en-US"/>
          </a:p>
        </p:txBody>
      </p:sp>
    </p:spTree>
    <p:extLst>
      <p:ext uri="{BB962C8B-B14F-4D97-AF65-F5344CB8AC3E}">
        <p14:creationId xmlns:p14="http://schemas.microsoft.com/office/powerpoint/2010/main" val="4225058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7</a:t>
            </a:fld>
            <a:endParaRPr lang="en-US"/>
          </a:p>
        </p:txBody>
      </p:sp>
    </p:spTree>
    <p:extLst>
      <p:ext uri="{BB962C8B-B14F-4D97-AF65-F5344CB8AC3E}">
        <p14:creationId xmlns:p14="http://schemas.microsoft.com/office/powerpoint/2010/main" val="1142609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56380C-D705-4731-ACA0-D06A73B550C3}" type="slidenum">
              <a:rPr lang="en-US" smtClean="0"/>
              <a:t>8</a:t>
            </a:fld>
            <a:endParaRPr lang="en-US"/>
          </a:p>
        </p:txBody>
      </p:sp>
    </p:spTree>
    <p:extLst>
      <p:ext uri="{BB962C8B-B14F-4D97-AF65-F5344CB8AC3E}">
        <p14:creationId xmlns:p14="http://schemas.microsoft.com/office/powerpoint/2010/main" val="3335973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7D56380C-D705-4731-ACA0-D06A73B550C3}" type="slidenum">
              <a:rPr lang="en-US" smtClean="0"/>
              <a:t>9</a:t>
            </a:fld>
            <a:endParaRPr lang="en-US"/>
          </a:p>
        </p:txBody>
      </p:sp>
    </p:spTree>
    <p:extLst>
      <p:ext uri="{BB962C8B-B14F-4D97-AF65-F5344CB8AC3E}">
        <p14:creationId xmlns:p14="http://schemas.microsoft.com/office/powerpoint/2010/main" val="1231773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870BC1C8-C326-4996-86AB-7981AAAB673F}" type="datetimeFigureOut">
              <a:rPr lang="en-US" smtClean="0"/>
              <a:t>9/21/2017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9AA4B5C-6239-4A66-914F-688C4FC1091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0BC1C8-C326-4996-86AB-7981AAAB673F}" type="datetimeFigureOut">
              <a:rPr lang="en-US" smtClean="0"/>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0BC1C8-C326-4996-86AB-7981AAAB673F}" type="datetimeFigureOut">
              <a:rPr lang="en-US" smtClean="0"/>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0BC1C8-C326-4996-86AB-7981AAAB673F}" type="datetimeFigureOut">
              <a:rPr lang="en-US" smtClean="0"/>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70BC1C8-C326-4996-86AB-7981AAAB673F}" type="datetimeFigureOut">
              <a:rPr lang="en-US" smtClean="0"/>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A4B5C-6239-4A66-914F-688C4FC1091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70BC1C8-C326-4996-86AB-7981AAAB673F}" type="datetimeFigureOut">
              <a:rPr lang="en-US" smtClean="0"/>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70BC1C8-C326-4996-86AB-7981AAAB673F}" type="datetimeFigureOut">
              <a:rPr lang="en-US" smtClean="0"/>
              <a:t>9/21/2017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870BC1C8-C326-4996-86AB-7981AAAB673F}" type="datetimeFigureOut">
              <a:rPr lang="en-US" smtClean="0"/>
              <a:t>9/21/2017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0BC1C8-C326-4996-86AB-7981AAAB673F}" type="datetimeFigureOut">
              <a:rPr lang="en-US" smtClean="0"/>
              <a:t>9/21/2017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70BC1C8-C326-4996-86AB-7981AAAB673F}" type="datetimeFigureOut">
              <a:rPr lang="en-US" smtClean="0"/>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A4B5C-6239-4A66-914F-688C4FC1091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70BC1C8-C326-4996-86AB-7981AAAB673F}" type="datetimeFigureOut">
              <a:rPr lang="en-US" smtClean="0"/>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9AA4B5C-6239-4A66-914F-688C4FC1091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70BC1C8-C326-4996-86AB-7981AAAB673F}" type="datetimeFigureOut">
              <a:rPr lang="en-US" smtClean="0"/>
              <a:t>9/21/2017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AA4B5C-6239-4A66-914F-688C4FC1091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561" r:id="rId1"/>
    <p:sldLayoutId id="2147484562" r:id="rId2"/>
    <p:sldLayoutId id="2147484563" r:id="rId3"/>
    <p:sldLayoutId id="2147484564" r:id="rId4"/>
    <p:sldLayoutId id="2147484565" r:id="rId5"/>
    <p:sldLayoutId id="2147484566" r:id="rId6"/>
    <p:sldLayoutId id="2147484567" r:id="rId7"/>
    <p:sldLayoutId id="2147484568" r:id="rId8"/>
    <p:sldLayoutId id="2147484569" r:id="rId9"/>
    <p:sldLayoutId id="2147484570" r:id="rId10"/>
    <p:sldLayoutId id="21474845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mr.acm.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457200"/>
            <a:ext cx="7391400" cy="1143000"/>
          </a:xfrm>
        </p:spPr>
        <p:txBody>
          <a:bodyPr>
            <a:normAutofit/>
          </a:bodyPr>
          <a:lstStyle/>
          <a:p>
            <a:pPr algn="ctr"/>
            <a:r>
              <a:rPr lang="en-US" sz="6000" dirty="0"/>
              <a:t>SGB Orientation</a:t>
            </a:r>
          </a:p>
        </p:txBody>
      </p:sp>
      <p:sp>
        <p:nvSpPr>
          <p:cNvPr id="3" name="Subtitle 2"/>
          <p:cNvSpPr>
            <a:spLocks noGrp="1"/>
          </p:cNvSpPr>
          <p:nvPr>
            <p:ph type="subTitle" idx="1"/>
          </p:nvPr>
        </p:nvSpPr>
        <p:spPr>
          <a:xfrm>
            <a:off x="1295400" y="1676400"/>
            <a:ext cx="6858000" cy="4800600"/>
          </a:xfrm>
        </p:spPr>
        <p:txBody>
          <a:bodyPr>
            <a:normAutofit fontScale="40000" lnSpcReduction="20000"/>
          </a:bodyPr>
          <a:lstStyle/>
          <a:p>
            <a:pPr algn="ctr"/>
            <a:r>
              <a:rPr lang="en-US" sz="21600" dirty="0"/>
              <a:t>Finance Overview</a:t>
            </a:r>
          </a:p>
          <a:p>
            <a:pPr algn="ctr"/>
            <a:endParaRPr lang="en-US" dirty="0"/>
          </a:p>
          <a:p>
            <a:pPr lvl="3"/>
            <a:endParaRPr lang="en-US" sz="5000" dirty="0"/>
          </a:p>
          <a:p>
            <a:pPr lvl="3" algn="r"/>
            <a:endParaRPr lang="en-US" sz="8600" dirty="0">
              <a:solidFill>
                <a:schemeClr val="tx2"/>
              </a:solidFill>
            </a:endParaRPr>
          </a:p>
          <a:p>
            <a:pPr lvl="3" algn="r"/>
            <a:r>
              <a:rPr lang="en-US" sz="8600" dirty="0">
                <a:solidFill>
                  <a:schemeClr val="tx2"/>
                </a:solidFill>
              </a:rPr>
              <a:t>ACM Finance</a:t>
            </a:r>
            <a:endParaRPr lang="en-US" sz="7200" b="1" dirty="0">
              <a:solidFill>
                <a:schemeClr val="tx2"/>
              </a:solidFill>
            </a:endParaRPr>
          </a:p>
          <a:p>
            <a:pPr lvl="3" algn="r"/>
            <a:r>
              <a:rPr lang="en-US" sz="7200" b="1" dirty="0">
                <a:solidFill>
                  <a:schemeClr val="tx2"/>
                </a:solidFill>
              </a:rPr>
              <a:t>2 Penn Plaza, Suite 701</a:t>
            </a:r>
            <a:br>
              <a:rPr lang="en-US" sz="7200" b="1" dirty="0">
                <a:solidFill>
                  <a:schemeClr val="tx2"/>
                </a:solidFill>
              </a:rPr>
            </a:br>
            <a:r>
              <a:rPr lang="en-US" sz="7200" b="1" dirty="0">
                <a:solidFill>
                  <a:schemeClr val="tx2"/>
                </a:solidFill>
              </a:rPr>
              <a:t>New York, NY </a:t>
            </a:r>
            <a:r>
              <a:rPr lang="en-US" sz="7200" b="1" dirty="0" smtClean="0">
                <a:solidFill>
                  <a:schemeClr val="tx2"/>
                </a:solidFill>
              </a:rPr>
              <a:t>10121</a:t>
            </a:r>
            <a:endParaRPr lang="en-US" sz="7200" b="1" dirty="0">
              <a:solidFill>
                <a:schemeClr val="tx2"/>
              </a:solidFill>
            </a:endParaRPr>
          </a:p>
          <a:p>
            <a:endParaRPr lang="en-US" sz="5000" dirty="0"/>
          </a:p>
        </p:txBody>
      </p:sp>
    </p:spTree>
    <p:extLst>
      <p:ext uri="{BB962C8B-B14F-4D97-AF65-F5344CB8AC3E}">
        <p14:creationId xmlns:p14="http://schemas.microsoft.com/office/powerpoint/2010/main" val="1622723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normAutofit/>
          </a:bodyPr>
          <a:lstStyle/>
          <a:p>
            <a:pPr algn="ctr"/>
            <a:r>
              <a:rPr lang="en-US" sz="4800" b="1" dirty="0"/>
              <a:t>Financial Reports </a:t>
            </a:r>
          </a:p>
        </p:txBody>
      </p:sp>
      <p:sp>
        <p:nvSpPr>
          <p:cNvPr id="3" name="Content Placeholder 2"/>
          <p:cNvSpPr>
            <a:spLocks noGrp="1"/>
          </p:cNvSpPr>
          <p:nvPr>
            <p:ph idx="1"/>
          </p:nvPr>
        </p:nvSpPr>
        <p:spPr>
          <a:xfrm>
            <a:off x="762000" y="1905000"/>
            <a:ext cx="7620000" cy="4800600"/>
          </a:xfrm>
        </p:spPr>
        <p:txBody>
          <a:bodyPr>
            <a:normAutofit/>
          </a:bodyPr>
          <a:lstStyle/>
          <a:p>
            <a:r>
              <a:rPr lang="en-US" sz="2800" dirty="0"/>
              <a:t>Monthly Financial Management Reports (FMRs)</a:t>
            </a:r>
            <a:r>
              <a:rPr lang="en-US" dirty="0"/>
              <a:t> are available online</a:t>
            </a:r>
          </a:p>
          <a:p>
            <a:pPr marL="400050" lvl="1" indent="0">
              <a:buNone/>
            </a:pPr>
            <a:r>
              <a:rPr lang="en-US" u="sng" dirty="0">
                <a:hlinkClick r:id="rId3"/>
              </a:rPr>
              <a:t>https://fmr.acm.org</a:t>
            </a:r>
            <a:endParaRPr lang="en-US" u="sng" dirty="0"/>
          </a:p>
          <a:p>
            <a:pPr marL="400050" lvl="1" indent="0">
              <a:buNone/>
            </a:pPr>
            <a:endParaRPr lang="en-US" u="sng" dirty="0"/>
          </a:p>
          <a:p>
            <a:pPr marL="377190" indent="-342900"/>
            <a:r>
              <a:rPr lang="en-US" sz="2800" dirty="0"/>
              <a:t>Access to FMRs given to SIG Chairs and SIG Treasurers</a:t>
            </a:r>
          </a:p>
          <a:p>
            <a:pPr marL="377190" indent="-342900"/>
            <a:endParaRPr lang="en-US" sz="2800" dirty="0"/>
          </a:p>
          <a:p>
            <a:pPr marL="377190" indent="-342900"/>
            <a:r>
              <a:rPr lang="en-US" sz="2800" dirty="0"/>
              <a:t>Conference reports (CIP) are generally available to the Conference Chairs and Treasurers</a:t>
            </a:r>
          </a:p>
          <a:p>
            <a:pPr marL="377190" indent="-342900"/>
            <a:endParaRPr lang="en-US" sz="2800" dirty="0"/>
          </a:p>
          <a:p>
            <a:pPr marL="400050" lvl="1" indent="0">
              <a:buNone/>
            </a:pPr>
            <a:endParaRPr lang="en-US" u="sng" dirty="0"/>
          </a:p>
          <a:p>
            <a:pPr marL="400050" lvl="1" indent="0">
              <a:buNone/>
            </a:pPr>
            <a:endParaRPr lang="en-US" u="sng" dirty="0"/>
          </a:p>
          <a:p>
            <a:pPr marL="400050" lvl="1" indent="0">
              <a:buNone/>
            </a:pPr>
            <a:endParaRPr lang="en-US" u="sng" dirty="0"/>
          </a:p>
          <a:p>
            <a:pPr marL="377190" indent="-342900"/>
            <a:endParaRPr lang="en-US" u="sng" dirty="0"/>
          </a:p>
          <a:p>
            <a:pPr marL="400050" lvl="1" indent="0">
              <a:buNone/>
            </a:pPr>
            <a:endParaRPr lang="en-US" u="sng" dirty="0"/>
          </a:p>
          <a:p>
            <a:pPr marL="742950" lvl="1" indent="-342900"/>
            <a:endParaRPr lang="en-US" u="sng" dirty="0"/>
          </a:p>
          <a:p>
            <a:pPr marL="400050" lvl="1" indent="0">
              <a:buNone/>
            </a:pPr>
            <a:endParaRPr lang="en-US" u="sng" dirty="0"/>
          </a:p>
          <a:p>
            <a:pPr marL="400050" lvl="1" indent="0">
              <a:buNone/>
            </a:pPr>
            <a:endParaRPr lang="en-US" dirty="0"/>
          </a:p>
        </p:txBody>
      </p:sp>
    </p:spTree>
    <p:extLst>
      <p:ext uri="{BB962C8B-B14F-4D97-AF65-F5344CB8AC3E}">
        <p14:creationId xmlns:p14="http://schemas.microsoft.com/office/powerpoint/2010/main" val="768335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63" y="1828800"/>
            <a:ext cx="8041901"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a:xfrm>
            <a:off x="533400" y="457200"/>
            <a:ext cx="8229600" cy="990600"/>
          </a:xfrm>
        </p:spPr>
        <p:txBody>
          <a:bodyPr/>
          <a:lstStyle/>
          <a:p>
            <a:pPr algn="ctr"/>
            <a:r>
              <a:rPr lang="en-US" b="1" dirty="0"/>
              <a:t>Log in FMRs</a:t>
            </a:r>
          </a:p>
        </p:txBody>
      </p:sp>
    </p:spTree>
    <p:extLst>
      <p:ext uri="{BB962C8B-B14F-4D97-AF65-F5344CB8AC3E}">
        <p14:creationId xmlns:p14="http://schemas.microsoft.com/office/powerpoint/2010/main" val="3791026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8305800" cy="990600"/>
          </a:xfrm>
        </p:spPr>
        <p:txBody>
          <a:bodyPr/>
          <a:lstStyle/>
          <a:p>
            <a:pPr algn="ctr"/>
            <a:r>
              <a:rPr lang="en-US" b="1" dirty="0"/>
              <a:t>Choose report date</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3000"/>
            <a:ext cx="79248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5819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1066800"/>
          </a:xfrm>
        </p:spPr>
        <p:txBody>
          <a:bodyPr>
            <a:normAutofit fontScale="90000"/>
          </a:bodyPr>
          <a:lstStyle/>
          <a:p>
            <a:pPr algn="ctr"/>
            <a:r>
              <a:rPr lang="en-US" b="1" dirty="0"/>
              <a:t>Choose FMR report by your choice</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48508"/>
            <a:ext cx="8583651"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5985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685800"/>
          </a:xfrm>
        </p:spPr>
        <p:txBody>
          <a:bodyPr>
            <a:noAutofit/>
          </a:bodyPr>
          <a:lstStyle/>
          <a:p>
            <a:pPr algn="ctr"/>
            <a:r>
              <a:rPr lang="en-US" sz="5400" b="1" dirty="0"/>
              <a:t>FMR Layout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 y="762000"/>
            <a:ext cx="8966200" cy="609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926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457200"/>
          </a:xfrm>
        </p:spPr>
        <p:txBody>
          <a:bodyPr>
            <a:normAutofit fontScale="90000"/>
          </a:bodyPr>
          <a:lstStyle/>
          <a:p>
            <a:pPr algn="ctr"/>
            <a:r>
              <a:rPr lang="en-US" sz="3200" b="1" dirty="0"/>
              <a:t>Timetable for SIGs Budget Preparation</a:t>
            </a:r>
          </a:p>
        </p:txBody>
      </p:sp>
      <p:graphicFrame>
        <p:nvGraphicFramePr>
          <p:cNvPr id="4" name="Table 3"/>
          <p:cNvGraphicFramePr>
            <a:graphicFrameLocks noGrp="1"/>
          </p:cNvGraphicFramePr>
          <p:nvPr>
            <p:extLst>
              <p:ext uri="{D42A27DB-BD31-4B8C-83A1-F6EECF244321}">
                <p14:modId xmlns:p14="http://schemas.microsoft.com/office/powerpoint/2010/main" val="99002512"/>
              </p:ext>
            </p:extLst>
          </p:nvPr>
        </p:nvGraphicFramePr>
        <p:xfrm>
          <a:off x="304800" y="533400"/>
          <a:ext cx="8534400" cy="6172200"/>
        </p:xfrm>
        <a:graphic>
          <a:graphicData uri="http://schemas.openxmlformats.org/drawingml/2006/table">
            <a:tbl>
              <a:tblPr firstRow="1" firstCol="1" bandRow="1">
                <a:effectLst/>
                <a:tableStyleId>{5C22544A-7EE6-4342-B048-85BDC9FD1C3A}</a:tableStyleId>
              </a:tblPr>
              <a:tblGrid>
                <a:gridCol w="1524000">
                  <a:extLst>
                    <a:ext uri="{9D8B030D-6E8A-4147-A177-3AD203B41FA5}">
                      <a16:colId xmlns:a16="http://schemas.microsoft.com/office/drawing/2014/main" xmlns="" val="20000"/>
                    </a:ext>
                  </a:extLst>
                </a:gridCol>
                <a:gridCol w="7010400">
                  <a:extLst>
                    <a:ext uri="{9D8B030D-6E8A-4147-A177-3AD203B41FA5}">
                      <a16:colId xmlns:a16="http://schemas.microsoft.com/office/drawing/2014/main" xmlns="" val="20001"/>
                    </a:ext>
                  </a:extLst>
                </a:gridCol>
              </a:tblGrid>
              <a:tr h="631687">
                <a:tc>
                  <a:txBody>
                    <a:bodyPr/>
                    <a:lstStyle/>
                    <a:p>
                      <a:pPr marL="457200" marR="0" lvl="1">
                        <a:lnSpc>
                          <a:spcPct val="115000"/>
                        </a:lnSpc>
                        <a:spcBef>
                          <a:spcPts val="0"/>
                        </a:spcBef>
                        <a:spcAft>
                          <a:spcPts val="0"/>
                        </a:spcAft>
                      </a:pPr>
                      <a:r>
                        <a:rPr lang="en-US" sz="1400" dirty="0">
                          <a:effectLst/>
                        </a:rPr>
                        <a:t>November</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b="0" baseline="0" dirty="0">
                          <a:solidFill>
                            <a:schemeClr val="tx1"/>
                          </a:solidFill>
                          <a:effectLst/>
                        </a:rPr>
                        <a:t>Notify the SIG Chairs and Treasurers of specific timeline for next FY budget.</a:t>
                      </a:r>
                      <a:endParaRPr lang="en-US" sz="1400" b="0" baseline="0" dirty="0">
                        <a:solidFill>
                          <a:schemeClr val="tx1"/>
                        </a:solidFill>
                        <a:effectLst/>
                        <a:latin typeface="Calibri"/>
                        <a:ea typeface="Calibri"/>
                        <a:cs typeface="Times New Roman"/>
                      </a:endParaRPr>
                    </a:p>
                  </a:txBody>
                  <a:tcPr marL="7811" marR="7811" marT="7811" marB="7811" anchor="ctr">
                    <a:solidFill>
                      <a:schemeClr val="bg1">
                        <a:lumMod val="95000"/>
                      </a:schemeClr>
                    </a:solidFill>
                  </a:tcPr>
                </a:tc>
                <a:extLst>
                  <a:ext uri="{0D108BD9-81ED-4DB2-BD59-A6C34878D82A}">
                    <a16:rowId xmlns:a16="http://schemas.microsoft.com/office/drawing/2014/main" xmlns="" val="10000"/>
                  </a:ext>
                </a:extLst>
              </a:tr>
              <a:tr h="679261">
                <a:tc>
                  <a:txBody>
                    <a:bodyPr/>
                    <a:lstStyle/>
                    <a:p>
                      <a:pPr marL="457200" marR="0" lvl="1" indent="0" algn="l" defTabSz="914400" rtl="0" eaLnBrk="1" fontAlgn="auto" latinLnBrk="0" hangingPunct="1">
                        <a:lnSpc>
                          <a:spcPct val="115000"/>
                        </a:lnSpc>
                        <a:spcBef>
                          <a:spcPts val="0"/>
                        </a:spcBef>
                        <a:spcAft>
                          <a:spcPts val="0"/>
                        </a:spcAft>
                        <a:buClrTx/>
                        <a:buSzTx/>
                        <a:buFontTx/>
                        <a:buNone/>
                        <a:tabLst/>
                        <a:defRPr/>
                      </a:pPr>
                      <a:r>
                        <a:rPr lang="en-US" sz="1400">
                          <a:effectLst/>
                        </a:rPr>
                        <a:t>December</a:t>
                      </a:r>
                      <a:endParaRPr lang="en-US" sz="1400">
                        <a:effectLst/>
                        <a:latin typeface="Calibri"/>
                        <a:ea typeface="Calibri"/>
                        <a:cs typeface="Times New Roman"/>
                      </a:endParaRPr>
                    </a:p>
                    <a:p>
                      <a:pPr marL="457200" marR="0" lvl="1">
                        <a:lnSpc>
                          <a:spcPct val="115000"/>
                        </a:lnSpc>
                        <a:spcBef>
                          <a:spcPts val="0"/>
                        </a:spcBef>
                        <a:spcAft>
                          <a:spcPts val="0"/>
                        </a:spcAft>
                      </a:pPr>
                      <a:endParaRPr lang="en-US" sz="1400" dirty="0">
                        <a:effectLst/>
                        <a:latin typeface="Calibri"/>
                        <a:ea typeface="Calibri"/>
                        <a:cs typeface="Times New Roman"/>
                      </a:endParaRPr>
                    </a:p>
                  </a:txBody>
                  <a:tcPr marL="7811" marR="7811" marT="7811" marB="7811" anchor="ctr"/>
                </a:tc>
                <a:tc>
                  <a:txBody>
                    <a:bodyPr/>
                    <a:lstStyle/>
                    <a:p>
                      <a:pPr marL="457200" marR="0" lvl="1" indent="0" algn="l" defTabSz="914400" rtl="0" eaLnBrk="1" fontAlgn="auto" latinLnBrk="0" hangingPunct="1">
                        <a:lnSpc>
                          <a:spcPct val="115000"/>
                        </a:lnSpc>
                        <a:spcBef>
                          <a:spcPts val="0"/>
                        </a:spcBef>
                        <a:spcAft>
                          <a:spcPts val="0"/>
                        </a:spcAft>
                        <a:buClrTx/>
                        <a:buSzTx/>
                        <a:buFontTx/>
                        <a:buNone/>
                        <a:tabLst/>
                        <a:defRPr/>
                      </a:pPr>
                      <a:r>
                        <a:rPr lang="en-US" sz="1400" dirty="0">
                          <a:effectLst/>
                        </a:rPr>
                        <a:t>Membership Benefits due for next Fiscal Year.</a:t>
                      </a:r>
                      <a:endParaRPr lang="en-US" sz="1400" dirty="0">
                        <a:effectLst/>
                        <a:latin typeface="Calibri"/>
                        <a:ea typeface="Calibri"/>
                        <a:cs typeface="Times New Roman"/>
                      </a:endParaRPr>
                    </a:p>
                    <a:p>
                      <a:pPr marL="457200" marR="0" lvl="1">
                        <a:lnSpc>
                          <a:spcPct val="115000"/>
                        </a:lnSpc>
                        <a:spcBef>
                          <a:spcPts val="0"/>
                        </a:spcBef>
                        <a:spcAft>
                          <a:spcPts val="0"/>
                        </a:spcAft>
                      </a:pP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1"/>
                  </a:ext>
                </a:extLst>
              </a:tr>
              <a:tr h="767306">
                <a:tc>
                  <a:txBody>
                    <a:bodyPr/>
                    <a:lstStyle/>
                    <a:p>
                      <a:pPr marL="457200" marR="0" lvl="1">
                        <a:lnSpc>
                          <a:spcPct val="115000"/>
                        </a:lnSpc>
                        <a:spcBef>
                          <a:spcPts val="0"/>
                        </a:spcBef>
                        <a:spcAft>
                          <a:spcPts val="0"/>
                        </a:spcAft>
                      </a:pPr>
                      <a:r>
                        <a:rPr lang="en-US" sz="1400">
                          <a:effectLst/>
                        </a:rPr>
                        <a:t>December</a:t>
                      </a:r>
                    </a:p>
                    <a:p>
                      <a:pPr marL="457200" marR="0" lvl="1">
                        <a:lnSpc>
                          <a:spcPct val="115000"/>
                        </a:lnSpc>
                        <a:spcBef>
                          <a:spcPts val="0"/>
                        </a:spcBef>
                        <a:spcAft>
                          <a:spcPts val="0"/>
                        </a:spcAft>
                      </a:pPr>
                      <a:r>
                        <a:rPr lang="en-US" sz="1400">
                          <a:effectLst/>
                        </a:rPr>
                        <a:t> </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dirty="0">
                          <a:effectLst/>
                        </a:rPr>
                        <a:t>SIG Treasurers submit any changes in member dues and subscriber rates for inclusion in the Publications Catalog as well as for use in the budget process.</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2"/>
                  </a:ext>
                </a:extLst>
              </a:tr>
              <a:tr h="1306383">
                <a:tc>
                  <a:txBody>
                    <a:bodyPr/>
                    <a:lstStyle/>
                    <a:p>
                      <a:pPr marL="457200" marR="0" lvl="1">
                        <a:lnSpc>
                          <a:spcPct val="115000"/>
                        </a:lnSpc>
                        <a:spcBef>
                          <a:spcPts val="0"/>
                        </a:spcBef>
                        <a:spcAft>
                          <a:spcPts val="0"/>
                        </a:spcAft>
                      </a:pPr>
                      <a:r>
                        <a:rPr lang="en-US" sz="1400">
                          <a:effectLst/>
                        </a:rPr>
                        <a:t>January</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baseline="0" dirty="0">
                          <a:effectLst/>
                        </a:rPr>
                        <a:t>Finance</a:t>
                      </a:r>
                      <a:r>
                        <a:rPr lang="en-US" sz="1400" dirty="0">
                          <a:effectLst/>
                        </a:rPr>
                        <a:t> compiles and inputs appropriate data, based on membership benefits, prior year’s data and current trends in membership and subscriber statistics, conference information, current SIG expenses, etc. SIG Treasurers supply Finance with new information on existing SIG programs (Special Projects, awards, grants, etc.) and any new programs.</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3"/>
                  </a:ext>
                </a:extLst>
              </a:tr>
              <a:tr h="780517">
                <a:tc>
                  <a:txBody>
                    <a:bodyPr/>
                    <a:lstStyle/>
                    <a:p>
                      <a:pPr marL="457200" marR="0" lvl="1">
                        <a:lnSpc>
                          <a:spcPct val="115000"/>
                        </a:lnSpc>
                        <a:spcBef>
                          <a:spcPts val="0"/>
                        </a:spcBef>
                        <a:spcAft>
                          <a:spcPts val="0"/>
                        </a:spcAft>
                      </a:pPr>
                      <a:r>
                        <a:rPr lang="en-US" sz="1400">
                          <a:effectLst/>
                        </a:rPr>
                        <a:t>January to February</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dirty="0">
                          <a:effectLst/>
                        </a:rPr>
                        <a:t>Finance provides SIG Chairs and Treasurers with preliminary draft of budget, for consideration and review. (Finance staff available for consultation as needed.)</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4"/>
                  </a:ext>
                </a:extLst>
              </a:tr>
              <a:tr h="780517">
                <a:tc>
                  <a:txBody>
                    <a:bodyPr/>
                    <a:lstStyle/>
                    <a:p>
                      <a:pPr marL="457200" marR="0" lvl="1">
                        <a:lnSpc>
                          <a:spcPct val="115000"/>
                        </a:lnSpc>
                        <a:spcBef>
                          <a:spcPts val="0"/>
                        </a:spcBef>
                        <a:spcAft>
                          <a:spcPts val="0"/>
                        </a:spcAft>
                      </a:pPr>
                      <a:r>
                        <a:rPr lang="en-US" sz="1400">
                          <a:effectLst/>
                        </a:rPr>
                        <a:t>February</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dirty="0">
                          <a:effectLst/>
                        </a:rPr>
                        <a:t>SIG budgets are approved by SIG leaders and returned to Finance. SIG budgets are reviewed and approved by the SIG Governing Board.</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5"/>
                  </a:ext>
                </a:extLst>
              </a:tr>
              <a:tr h="557513">
                <a:tc>
                  <a:txBody>
                    <a:bodyPr/>
                    <a:lstStyle/>
                    <a:p>
                      <a:pPr marL="457200" marR="0" lvl="1">
                        <a:lnSpc>
                          <a:spcPct val="115000"/>
                        </a:lnSpc>
                        <a:spcBef>
                          <a:spcPts val="0"/>
                        </a:spcBef>
                        <a:spcAft>
                          <a:spcPts val="0"/>
                        </a:spcAft>
                      </a:pPr>
                      <a:r>
                        <a:rPr lang="en-US" sz="1400">
                          <a:effectLst/>
                        </a:rPr>
                        <a:t>March</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dirty="0">
                          <a:effectLst/>
                        </a:rPr>
                        <a:t>Approved SIG budgets are included in ACM budget draft to be presented to the ACM EC and Council.</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6"/>
                  </a:ext>
                </a:extLst>
              </a:tr>
              <a:tr h="669016">
                <a:tc>
                  <a:txBody>
                    <a:bodyPr/>
                    <a:lstStyle/>
                    <a:p>
                      <a:pPr marL="457200" marR="0" lvl="1">
                        <a:lnSpc>
                          <a:spcPct val="115000"/>
                        </a:lnSpc>
                        <a:spcBef>
                          <a:spcPts val="0"/>
                        </a:spcBef>
                        <a:spcAft>
                          <a:spcPts val="0"/>
                        </a:spcAft>
                      </a:pPr>
                      <a:r>
                        <a:rPr lang="en-US" sz="1400">
                          <a:effectLst/>
                        </a:rPr>
                        <a:t>March/April</a:t>
                      </a:r>
                      <a:endParaRPr lang="en-US" sz="1400" dirty="0">
                        <a:effectLst/>
                        <a:latin typeface="Calibri"/>
                        <a:ea typeface="Calibri"/>
                        <a:cs typeface="Times New Roman"/>
                      </a:endParaRPr>
                    </a:p>
                  </a:txBody>
                  <a:tcPr marL="7811" marR="7811" marT="7811" marB="7811" anchor="ctr"/>
                </a:tc>
                <a:tc>
                  <a:txBody>
                    <a:bodyPr/>
                    <a:lstStyle/>
                    <a:p>
                      <a:pPr marL="457200" marR="0" lvl="1">
                        <a:lnSpc>
                          <a:spcPct val="115000"/>
                        </a:lnSpc>
                        <a:spcBef>
                          <a:spcPts val="0"/>
                        </a:spcBef>
                        <a:spcAft>
                          <a:spcPts val="0"/>
                        </a:spcAft>
                      </a:pPr>
                      <a:r>
                        <a:rPr lang="en-US" sz="1400" dirty="0">
                          <a:effectLst/>
                        </a:rPr>
                        <a:t>Approval at the ACM EC/Council level</a:t>
                      </a:r>
                      <a:endParaRPr lang="en-US" sz="1400" dirty="0">
                        <a:effectLst/>
                        <a:latin typeface="Calibri"/>
                        <a:ea typeface="Calibri"/>
                        <a:cs typeface="Times New Roman"/>
                      </a:endParaRPr>
                    </a:p>
                  </a:txBody>
                  <a:tcPr marL="7811" marR="7811" marT="7811" marB="7811"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3341920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7A8D05-B6CC-4AA3-A94F-A9A4130A2348}"/>
              </a:ext>
            </a:extLst>
          </p:cNvPr>
          <p:cNvSpPr>
            <a:spLocks noGrp="1"/>
          </p:cNvSpPr>
          <p:nvPr>
            <p:ph type="title"/>
          </p:nvPr>
        </p:nvSpPr>
        <p:spPr/>
        <p:txBody>
          <a:bodyPr/>
          <a:lstStyle/>
          <a:p>
            <a:pPr algn="ctr"/>
            <a:r>
              <a:rPr lang="en-US" dirty="0"/>
              <a:t>SIGs Structure</a:t>
            </a:r>
          </a:p>
        </p:txBody>
      </p:sp>
      <p:graphicFrame>
        <p:nvGraphicFramePr>
          <p:cNvPr id="4" name="Content Placeholder 3">
            <a:extLst>
              <a:ext uri="{FF2B5EF4-FFF2-40B4-BE49-F238E27FC236}">
                <a16:creationId xmlns:a16="http://schemas.microsoft.com/office/drawing/2014/main" xmlns="" id="{185BA8C9-2061-4BA1-9869-A192D6E45CDB}"/>
              </a:ext>
            </a:extLst>
          </p:cNvPr>
          <p:cNvGraphicFramePr>
            <a:graphicFrameLocks noGrp="1"/>
          </p:cNvGraphicFramePr>
          <p:nvPr>
            <p:ph idx="1"/>
            <p:extLst>
              <p:ext uri="{D42A27DB-BD31-4B8C-83A1-F6EECF244321}">
                <p14:modId xmlns:p14="http://schemas.microsoft.com/office/powerpoint/2010/main" val="3614797063"/>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14052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153400" cy="990600"/>
          </a:xfrm>
        </p:spPr>
        <p:txBody>
          <a:bodyPr>
            <a:normAutofit/>
          </a:bodyPr>
          <a:lstStyle/>
          <a:p>
            <a:pPr algn="ctr"/>
            <a:r>
              <a:rPr lang="en-US" b="1" dirty="0"/>
              <a:t>Tax Status</a:t>
            </a:r>
          </a:p>
        </p:txBody>
      </p:sp>
      <p:sp>
        <p:nvSpPr>
          <p:cNvPr id="4" name="Content Placeholder 3"/>
          <p:cNvSpPr>
            <a:spLocks noGrp="1"/>
          </p:cNvSpPr>
          <p:nvPr>
            <p:ph idx="1"/>
          </p:nvPr>
        </p:nvSpPr>
        <p:spPr>
          <a:xfrm>
            <a:off x="381000" y="1600200"/>
            <a:ext cx="8305800" cy="5105400"/>
          </a:xfrm>
        </p:spPr>
        <p:txBody>
          <a:bodyPr>
            <a:normAutofit/>
          </a:bodyPr>
          <a:lstStyle/>
          <a:p>
            <a:r>
              <a:rPr lang="en-US" dirty="0"/>
              <a:t>Not–for–Profit Organization</a:t>
            </a:r>
          </a:p>
          <a:p>
            <a:endParaRPr lang="en-US" dirty="0"/>
          </a:p>
          <a:p>
            <a:r>
              <a:rPr lang="en-US" dirty="0"/>
              <a:t>Exempt from Federal Income Taxes under Section 501 (c) (3) of the Internal Revenue Code</a:t>
            </a:r>
          </a:p>
          <a:p>
            <a:endParaRPr lang="en-US" dirty="0"/>
          </a:p>
          <a:p>
            <a:r>
              <a:rPr lang="en-US" dirty="0"/>
              <a:t>Consumption Taxes</a:t>
            </a:r>
          </a:p>
          <a:p>
            <a:pPr lvl="1"/>
            <a:r>
              <a:rPr lang="en-US" dirty="0"/>
              <a:t>Exempt from Sales Taxes in some </a:t>
            </a:r>
            <a:r>
              <a:rPr lang="en-US" dirty="0" smtClean="0"/>
              <a:t>states</a:t>
            </a:r>
            <a:endParaRPr lang="en-US" dirty="0"/>
          </a:p>
          <a:p>
            <a:pPr lvl="1"/>
            <a:r>
              <a:rPr lang="en-US" dirty="0"/>
              <a:t>Not Exempt from Goods and Service Taxes (GST)</a:t>
            </a:r>
          </a:p>
          <a:p>
            <a:pPr lvl="1"/>
            <a:r>
              <a:rPr lang="en-US" dirty="0"/>
              <a:t>Not Exempt  from Value Added Taxes (VAT)</a:t>
            </a:r>
          </a:p>
          <a:p>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97242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90600"/>
          </a:xfrm>
        </p:spPr>
        <p:txBody>
          <a:bodyPr>
            <a:normAutofit/>
          </a:bodyPr>
          <a:lstStyle/>
          <a:p>
            <a:pPr algn="ctr"/>
            <a:r>
              <a:rPr lang="en-US" b="1" dirty="0"/>
              <a:t>Consumption Taxes</a:t>
            </a:r>
          </a:p>
        </p:txBody>
      </p:sp>
      <p:sp>
        <p:nvSpPr>
          <p:cNvPr id="3" name="Content Placeholder 2"/>
          <p:cNvSpPr>
            <a:spLocks noGrp="1"/>
          </p:cNvSpPr>
          <p:nvPr>
            <p:ph idx="1"/>
          </p:nvPr>
        </p:nvSpPr>
        <p:spPr>
          <a:xfrm>
            <a:off x="457200" y="1143000"/>
            <a:ext cx="8229600" cy="5486400"/>
          </a:xfrm>
        </p:spPr>
        <p:txBody>
          <a:bodyPr>
            <a:normAutofit fontScale="85000" lnSpcReduction="20000"/>
          </a:bodyPr>
          <a:lstStyle/>
          <a:p>
            <a:r>
              <a:rPr lang="en-US" sz="2400" dirty="0"/>
              <a:t>Sales Taxes</a:t>
            </a:r>
          </a:p>
          <a:p>
            <a:pPr lvl="1"/>
            <a:r>
              <a:rPr lang="en-US" sz="2200" dirty="0"/>
              <a:t>Not Charged on Registration Fees</a:t>
            </a:r>
          </a:p>
          <a:p>
            <a:pPr lvl="1"/>
            <a:r>
              <a:rPr lang="en-US" sz="2200" dirty="0"/>
              <a:t>Not Paid on Expenses in Exempt States</a:t>
            </a:r>
          </a:p>
          <a:p>
            <a:endParaRPr lang="en-US" sz="2400" dirty="0"/>
          </a:p>
          <a:p>
            <a:r>
              <a:rPr lang="en-US" sz="2400" dirty="0"/>
              <a:t>Goods and Services Taxes (GST)</a:t>
            </a:r>
          </a:p>
          <a:p>
            <a:pPr lvl="1"/>
            <a:r>
              <a:rPr lang="en-US" sz="2200" dirty="0"/>
              <a:t>Fees vary based on host country’s rules</a:t>
            </a:r>
          </a:p>
          <a:p>
            <a:pPr lvl="1"/>
            <a:r>
              <a:rPr lang="en-US" sz="2200" dirty="0"/>
              <a:t>Exemption opportunities differ based on host country’s exemption rules</a:t>
            </a:r>
          </a:p>
          <a:p>
            <a:pPr lvl="1"/>
            <a:r>
              <a:rPr lang="en-US" sz="2200" dirty="0"/>
              <a:t>Must meet the specific geographical attendance metrics of the host country to qualify for exemption on registration fees</a:t>
            </a:r>
          </a:p>
          <a:p>
            <a:pPr lvl="1"/>
            <a:r>
              <a:rPr lang="en-US" sz="2200" dirty="0"/>
              <a:t>Ability to reclaim a portion of the taxes paid on expenses (after  event) if income exemption is obtained</a:t>
            </a:r>
          </a:p>
          <a:p>
            <a:pPr marL="393192" lvl="1" indent="0">
              <a:buNone/>
            </a:pPr>
            <a:endParaRPr lang="en-US" sz="2200" dirty="0"/>
          </a:p>
          <a:p>
            <a:r>
              <a:rPr lang="en-US" sz="2400" dirty="0"/>
              <a:t>Value Added Taxes (VAT)</a:t>
            </a:r>
          </a:p>
          <a:p>
            <a:pPr lvl="1"/>
            <a:r>
              <a:rPr lang="en-US" sz="2200" dirty="0"/>
              <a:t>Charged on Registration Fees</a:t>
            </a:r>
          </a:p>
          <a:p>
            <a:pPr lvl="1"/>
            <a:r>
              <a:rPr lang="en-US" sz="2200" dirty="0"/>
              <a:t>Paid on Expenses</a:t>
            </a:r>
          </a:p>
          <a:p>
            <a:pPr lvl="1"/>
            <a:r>
              <a:rPr lang="en-US" sz="2200" dirty="0"/>
              <a:t>Ability to reclaim a portion of taxes paid on expenses (after event) if the specific host country’s compliance rules are </a:t>
            </a:r>
            <a:r>
              <a:rPr lang="en-US" sz="2200" dirty="0" smtClean="0"/>
              <a:t>met</a:t>
            </a:r>
            <a:endParaRPr lang="en-US" sz="2200" dirty="0"/>
          </a:p>
          <a:p>
            <a:endParaRPr lang="en-US" dirty="0"/>
          </a:p>
        </p:txBody>
      </p:sp>
    </p:spTree>
    <p:extLst>
      <p:ext uri="{BB962C8B-B14F-4D97-AF65-F5344CB8AC3E}">
        <p14:creationId xmlns:p14="http://schemas.microsoft.com/office/powerpoint/2010/main" val="48287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normAutofit/>
          </a:bodyPr>
          <a:lstStyle/>
          <a:p>
            <a:r>
              <a:rPr lang="en-US" sz="5400" b="1" dirty="0"/>
              <a:t>Consumption Tax Variables</a:t>
            </a:r>
            <a:endParaRPr lang="en-US" b="1" dirty="0"/>
          </a:p>
        </p:txBody>
      </p:sp>
      <p:sp>
        <p:nvSpPr>
          <p:cNvPr id="3" name="Content Placeholder 2"/>
          <p:cNvSpPr>
            <a:spLocks noGrp="1"/>
          </p:cNvSpPr>
          <p:nvPr>
            <p:ph idx="1"/>
          </p:nvPr>
        </p:nvSpPr>
        <p:spPr>
          <a:xfrm>
            <a:off x="457200" y="1752600"/>
            <a:ext cx="8229600" cy="4572000"/>
          </a:xfrm>
        </p:spPr>
        <p:txBody>
          <a:bodyPr>
            <a:normAutofit/>
          </a:bodyPr>
          <a:lstStyle/>
          <a:p>
            <a:pPr lvl="0"/>
            <a:r>
              <a:rPr lang="en-US" sz="2800" dirty="0"/>
              <a:t>Location</a:t>
            </a:r>
          </a:p>
          <a:p>
            <a:pPr lvl="0"/>
            <a:r>
              <a:rPr lang="en-US" sz="2800" dirty="0"/>
              <a:t>Host Country’s Laws</a:t>
            </a:r>
          </a:p>
          <a:p>
            <a:pPr lvl="1"/>
            <a:r>
              <a:rPr lang="en-US" sz="2600" dirty="0"/>
              <a:t>Tax Rates</a:t>
            </a:r>
          </a:p>
          <a:p>
            <a:pPr lvl="1"/>
            <a:r>
              <a:rPr lang="en-US" sz="2600" dirty="0"/>
              <a:t>Thresholds</a:t>
            </a:r>
          </a:p>
          <a:p>
            <a:pPr lvl="0"/>
            <a:r>
              <a:rPr lang="en-US" sz="2800" dirty="0"/>
              <a:t>Relationships with Associated Organizations</a:t>
            </a:r>
          </a:p>
          <a:p>
            <a:pPr lvl="1"/>
            <a:r>
              <a:rPr lang="en-US" sz="2600" dirty="0"/>
              <a:t>Universities</a:t>
            </a:r>
          </a:p>
          <a:p>
            <a:pPr lvl="1"/>
            <a:r>
              <a:rPr lang="en-US" sz="2600" dirty="0"/>
              <a:t>Third Party Sponsors </a:t>
            </a:r>
          </a:p>
          <a:p>
            <a:pPr lvl="0"/>
            <a:r>
              <a:rPr lang="en-US" sz="2800" dirty="0"/>
              <a:t>Frequency of other ACM events within the different host countries</a:t>
            </a:r>
          </a:p>
          <a:p>
            <a:endParaRPr lang="en-US" dirty="0"/>
          </a:p>
        </p:txBody>
      </p:sp>
    </p:spTree>
    <p:extLst>
      <p:ext uri="{BB962C8B-B14F-4D97-AF65-F5344CB8AC3E}">
        <p14:creationId xmlns:p14="http://schemas.microsoft.com/office/powerpoint/2010/main" val="1686209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458200" cy="1219200"/>
          </a:xfrm>
        </p:spPr>
        <p:txBody>
          <a:bodyPr>
            <a:normAutofit fontScale="90000"/>
          </a:bodyPr>
          <a:lstStyle/>
          <a:p>
            <a:pPr algn="ctr"/>
            <a:r>
              <a:rPr lang="en-US" dirty="0"/>
              <a:t/>
            </a:r>
            <a:br>
              <a:rPr lang="en-US" dirty="0"/>
            </a:br>
            <a:r>
              <a:rPr lang="en-US" dirty="0"/>
              <a:t/>
            </a:r>
            <a:br>
              <a:rPr lang="en-US" dirty="0"/>
            </a:br>
            <a:r>
              <a:rPr lang="en-US" sz="5600" b="1" dirty="0"/>
              <a:t>Financial Terms</a:t>
            </a:r>
            <a:r>
              <a:rPr lang="en-US" dirty="0"/>
              <a:t/>
            </a:r>
            <a:br>
              <a:rPr lang="en-US" dirty="0"/>
            </a:br>
            <a:endParaRPr lang="en-US" dirty="0"/>
          </a:p>
        </p:txBody>
      </p:sp>
      <p:sp>
        <p:nvSpPr>
          <p:cNvPr id="3" name="Content Placeholder 2"/>
          <p:cNvSpPr>
            <a:spLocks noGrp="1"/>
          </p:cNvSpPr>
          <p:nvPr>
            <p:ph idx="1"/>
          </p:nvPr>
        </p:nvSpPr>
        <p:spPr>
          <a:xfrm>
            <a:off x="685800" y="1828800"/>
            <a:ext cx="7924800" cy="4419600"/>
          </a:xfrm>
        </p:spPr>
        <p:txBody>
          <a:bodyPr>
            <a:noAutofit/>
          </a:bodyPr>
          <a:lstStyle/>
          <a:p>
            <a:r>
              <a:rPr lang="en-US" sz="3000" b="1" dirty="0"/>
              <a:t>Fiscal Year  - July to June </a:t>
            </a:r>
          </a:p>
          <a:p>
            <a:pPr marL="448056" lvl="1" indent="0">
              <a:buNone/>
            </a:pPr>
            <a:r>
              <a:rPr lang="en-US" dirty="0"/>
              <a:t>   FY 2018:  July 1, 2017 to June 30, 2018</a:t>
            </a:r>
          </a:p>
          <a:p>
            <a:pPr marL="82296" indent="0">
              <a:buNone/>
            </a:pPr>
            <a:endParaRPr lang="en-US" sz="2800" dirty="0"/>
          </a:p>
          <a:p>
            <a:r>
              <a:rPr lang="en-US" sz="3000" b="1" dirty="0"/>
              <a:t>Conference Fiscal Year – March to Feb</a:t>
            </a:r>
          </a:p>
          <a:p>
            <a:pPr marL="448056" lvl="1" indent="0">
              <a:buNone/>
            </a:pPr>
            <a:r>
              <a:rPr lang="en-US" dirty="0"/>
              <a:t>   FY 2018: March 1, 2017 to February 28, 2018</a:t>
            </a:r>
          </a:p>
          <a:p>
            <a:pPr marL="539496" indent="-457200"/>
            <a:endParaRPr lang="en-US" dirty="0"/>
          </a:p>
          <a:p>
            <a:pPr marL="82296" indent="0">
              <a:buNone/>
            </a:pPr>
            <a:endParaRPr lang="en-US" dirty="0"/>
          </a:p>
        </p:txBody>
      </p:sp>
    </p:spTree>
    <p:extLst>
      <p:ext uri="{BB962C8B-B14F-4D97-AF65-F5344CB8AC3E}">
        <p14:creationId xmlns:p14="http://schemas.microsoft.com/office/powerpoint/2010/main" val="3628548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924800" cy="1066800"/>
          </a:xfrm>
        </p:spPr>
        <p:txBody>
          <a:bodyPr>
            <a:noAutofit/>
          </a:bodyPr>
          <a:lstStyle/>
          <a:p>
            <a:pPr algn="ctr"/>
            <a:r>
              <a:rPr lang="en-US" b="1" dirty="0"/>
              <a:t>Financial Terms</a:t>
            </a:r>
          </a:p>
        </p:txBody>
      </p:sp>
      <p:sp>
        <p:nvSpPr>
          <p:cNvPr id="3" name="Content Placeholder 2"/>
          <p:cNvSpPr>
            <a:spLocks noGrp="1"/>
          </p:cNvSpPr>
          <p:nvPr>
            <p:ph idx="1"/>
          </p:nvPr>
        </p:nvSpPr>
        <p:spPr>
          <a:xfrm>
            <a:off x="381000" y="1295400"/>
            <a:ext cx="8458200" cy="5410200"/>
          </a:xfrm>
        </p:spPr>
        <p:txBody>
          <a:bodyPr>
            <a:noAutofit/>
          </a:bodyPr>
          <a:lstStyle/>
          <a:p>
            <a:pPr>
              <a:spcBef>
                <a:spcPts val="25"/>
              </a:spcBef>
              <a:spcAft>
                <a:spcPts val="25"/>
              </a:spcAft>
            </a:pPr>
            <a:r>
              <a:rPr lang="en-US" sz="2800" b="1" dirty="0"/>
              <a:t>Revenue / Income</a:t>
            </a:r>
          </a:p>
          <a:p>
            <a:pPr marL="448056" lvl="1" indent="0">
              <a:spcBef>
                <a:spcPts val="25"/>
              </a:spcBef>
              <a:spcAft>
                <a:spcPts val="25"/>
              </a:spcAft>
              <a:buNone/>
            </a:pPr>
            <a:r>
              <a:rPr lang="en-US" dirty="0"/>
              <a:t>   Funds received in exchange for goods and services </a:t>
            </a:r>
          </a:p>
          <a:p>
            <a:pPr marL="82296" indent="0">
              <a:spcBef>
                <a:spcPts val="25"/>
              </a:spcBef>
              <a:spcAft>
                <a:spcPts val="25"/>
              </a:spcAft>
              <a:buNone/>
            </a:pPr>
            <a:endParaRPr lang="en-US" sz="2800" dirty="0"/>
          </a:p>
          <a:p>
            <a:pPr>
              <a:spcBef>
                <a:spcPts val="25"/>
              </a:spcBef>
              <a:spcAft>
                <a:spcPts val="25"/>
              </a:spcAft>
            </a:pPr>
            <a:r>
              <a:rPr lang="en-US" sz="2800" b="1" dirty="0"/>
              <a:t>Expenses / Disbursements</a:t>
            </a:r>
          </a:p>
          <a:p>
            <a:pPr marL="448056" lvl="1" indent="0">
              <a:spcBef>
                <a:spcPts val="25"/>
              </a:spcBef>
              <a:spcAft>
                <a:spcPts val="25"/>
              </a:spcAft>
              <a:buNone/>
            </a:pPr>
            <a:r>
              <a:rPr lang="en-US" dirty="0"/>
              <a:t>   Payments made to vendors and volunteers</a:t>
            </a:r>
          </a:p>
          <a:p>
            <a:pPr marL="82296" indent="0">
              <a:spcBef>
                <a:spcPts val="25"/>
              </a:spcBef>
              <a:spcAft>
                <a:spcPts val="25"/>
              </a:spcAft>
              <a:buNone/>
            </a:pPr>
            <a:endParaRPr lang="en-US" sz="2800" dirty="0"/>
          </a:p>
          <a:p>
            <a:pPr>
              <a:spcBef>
                <a:spcPts val="25"/>
              </a:spcBef>
              <a:spcAft>
                <a:spcPts val="25"/>
              </a:spcAft>
            </a:pPr>
            <a:r>
              <a:rPr lang="en-US" sz="2800" b="1" dirty="0"/>
              <a:t>Accrual Accounting</a:t>
            </a:r>
          </a:p>
          <a:p>
            <a:pPr marL="365760" lvl="1" indent="0">
              <a:spcBef>
                <a:spcPts val="25"/>
              </a:spcBef>
              <a:spcAft>
                <a:spcPts val="25"/>
              </a:spcAft>
              <a:buNone/>
            </a:pPr>
            <a:r>
              <a:rPr lang="en-US" dirty="0"/>
              <a:t>   Revenue recorded when earned and expenses </a:t>
            </a:r>
          </a:p>
          <a:p>
            <a:pPr marL="365760" lvl="1" indent="0">
              <a:spcBef>
                <a:spcPts val="25"/>
              </a:spcBef>
              <a:spcAft>
                <a:spcPts val="25"/>
              </a:spcAft>
              <a:buNone/>
            </a:pPr>
            <a:r>
              <a:rPr lang="en-US" dirty="0"/>
              <a:t>   recorded when incurred</a:t>
            </a:r>
          </a:p>
          <a:p>
            <a:pPr marL="0" indent="0">
              <a:spcBef>
                <a:spcPts val="25"/>
              </a:spcBef>
              <a:spcAft>
                <a:spcPts val="25"/>
              </a:spcAft>
              <a:buNone/>
            </a:pPr>
            <a:endParaRPr lang="en-US" sz="2800" dirty="0"/>
          </a:p>
          <a:p>
            <a:r>
              <a:rPr lang="en-US" sz="2800" b="1" dirty="0"/>
              <a:t>Surplus/(Deficit)</a:t>
            </a:r>
          </a:p>
          <a:p>
            <a:pPr marL="365760" lvl="1" indent="0">
              <a:buNone/>
            </a:pPr>
            <a:r>
              <a:rPr lang="en-US" dirty="0"/>
              <a:t>   The net result of revenue minus expenses </a:t>
            </a:r>
          </a:p>
          <a:p>
            <a:pPr marL="0" indent="0">
              <a:spcBef>
                <a:spcPts val="25"/>
              </a:spcBef>
              <a:spcAft>
                <a:spcPts val="25"/>
              </a:spcAft>
              <a:buNone/>
            </a:pPr>
            <a:endParaRPr lang="en-US" sz="2800" dirty="0"/>
          </a:p>
          <a:p>
            <a:pPr marL="0" indent="0">
              <a:spcBef>
                <a:spcPts val="25"/>
              </a:spcBef>
              <a:spcAft>
                <a:spcPts val="25"/>
              </a:spcAft>
              <a:buNone/>
            </a:pPr>
            <a:endParaRPr lang="en-US" sz="2800" dirty="0"/>
          </a:p>
          <a:p>
            <a:pPr marL="0" indent="0">
              <a:spcAft>
                <a:spcPts val="25"/>
              </a:spcAft>
              <a:buNone/>
            </a:pPr>
            <a:endParaRPr lang="en-US" sz="2800" dirty="0"/>
          </a:p>
        </p:txBody>
      </p:sp>
    </p:spTree>
    <p:extLst>
      <p:ext uri="{BB962C8B-B14F-4D97-AF65-F5344CB8AC3E}">
        <p14:creationId xmlns:p14="http://schemas.microsoft.com/office/powerpoint/2010/main" val="1773868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924800" cy="1143000"/>
          </a:xfrm>
        </p:spPr>
        <p:txBody>
          <a:bodyPr>
            <a:normAutofit/>
          </a:bodyPr>
          <a:lstStyle/>
          <a:p>
            <a:pPr algn="ctr"/>
            <a:r>
              <a:rPr lang="en-US" b="1" dirty="0"/>
              <a:t>Financial Terms</a:t>
            </a:r>
          </a:p>
        </p:txBody>
      </p:sp>
      <p:sp>
        <p:nvSpPr>
          <p:cNvPr id="3" name="Content Placeholder 2"/>
          <p:cNvSpPr>
            <a:spLocks noGrp="1"/>
          </p:cNvSpPr>
          <p:nvPr>
            <p:ph idx="1"/>
          </p:nvPr>
        </p:nvSpPr>
        <p:spPr>
          <a:xfrm>
            <a:off x="381000" y="1600200"/>
            <a:ext cx="8305800" cy="5105400"/>
          </a:xfrm>
        </p:spPr>
        <p:txBody>
          <a:bodyPr>
            <a:normAutofit fontScale="25000" lnSpcReduction="20000"/>
          </a:bodyPr>
          <a:lstStyle/>
          <a:p>
            <a:r>
              <a:rPr lang="en-US" sz="10400" b="1" dirty="0"/>
              <a:t>Fund Balances</a:t>
            </a:r>
          </a:p>
          <a:p>
            <a:pPr marL="365760" lvl="1" indent="0">
              <a:buNone/>
            </a:pPr>
            <a:r>
              <a:rPr lang="en-US" sz="9400" dirty="0"/>
              <a:t>    Accumulation of surpluses and deficits</a:t>
            </a:r>
          </a:p>
          <a:p>
            <a:pPr marL="0" indent="0">
              <a:buNone/>
            </a:pPr>
            <a:endParaRPr lang="en-US" sz="9600" dirty="0"/>
          </a:p>
          <a:p>
            <a:r>
              <a:rPr lang="en-US" sz="10400" b="1" dirty="0"/>
              <a:t>Required Fund Balance</a:t>
            </a:r>
          </a:p>
          <a:p>
            <a:pPr marL="365760" lvl="1" indent="0">
              <a:buNone/>
            </a:pPr>
            <a:r>
              <a:rPr lang="en-US" sz="9400" dirty="0"/>
              <a:t>    50% of Budgeted Organization Expenses </a:t>
            </a:r>
          </a:p>
          <a:p>
            <a:pPr marL="365760" lvl="1" indent="0">
              <a:buNone/>
            </a:pPr>
            <a:r>
              <a:rPr lang="en-US" sz="9400" dirty="0"/>
              <a:t>    </a:t>
            </a:r>
            <a:r>
              <a:rPr lang="en-US" sz="9400" u="sng" dirty="0"/>
              <a:t>plus</a:t>
            </a:r>
            <a:r>
              <a:rPr lang="en-US" sz="9400" dirty="0"/>
              <a:t> 40% of Budgeted Conferences’ Expenses</a:t>
            </a:r>
          </a:p>
          <a:p>
            <a:pPr marL="0" indent="0">
              <a:buNone/>
            </a:pPr>
            <a:endParaRPr lang="en-US" sz="9600" dirty="0"/>
          </a:p>
          <a:p>
            <a:r>
              <a:rPr lang="en-US" sz="10400" b="1" dirty="0"/>
              <a:t>Allocation/Overhead</a:t>
            </a:r>
          </a:p>
          <a:p>
            <a:pPr lvl="2">
              <a:buFont typeface="Wingdings" panose="05000000000000000000" pitchFamily="2" charset="2"/>
              <a:buChar char="Ø"/>
            </a:pPr>
            <a:r>
              <a:rPr lang="en-US" sz="9300" b="1" dirty="0"/>
              <a:t>   </a:t>
            </a:r>
            <a:r>
              <a:rPr lang="en-US" sz="9300" dirty="0"/>
              <a:t>Cost of being part of a larger organization</a:t>
            </a:r>
          </a:p>
          <a:p>
            <a:pPr lvl="2">
              <a:buFont typeface="Wingdings" panose="05000000000000000000" pitchFamily="2" charset="2"/>
              <a:buChar char="Ø"/>
            </a:pPr>
            <a:r>
              <a:rPr lang="en-US" sz="9300" dirty="0"/>
              <a:t>   Calculation is based on total expenses of each SIG</a:t>
            </a:r>
          </a:p>
          <a:p>
            <a:pPr lvl="2">
              <a:buFont typeface="Wingdings" panose="05000000000000000000" pitchFamily="2" charset="2"/>
              <a:buChar char="Ø"/>
            </a:pPr>
            <a:r>
              <a:rPr lang="en-US" sz="9300" dirty="0"/>
              <a:t>   Minimum Contribution is $10,000</a:t>
            </a:r>
          </a:p>
          <a:p>
            <a:pPr lvl="2">
              <a:buFont typeface="Wingdings" panose="05000000000000000000" pitchFamily="2" charset="2"/>
              <a:buChar char="Ø"/>
            </a:pPr>
            <a:r>
              <a:rPr lang="en-US" sz="9300" dirty="0"/>
              <a:t>   Starts at 16%</a:t>
            </a:r>
          </a:p>
          <a:p>
            <a:pPr lvl="2">
              <a:buFont typeface="Wingdings" panose="05000000000000000000" pitchFamily="2" charset="2"/>
              <a:buChar char="Ø"/>
            </a:pPr>
            <a:r>
              <a:rPr lang="en-US" sz="9300" dirty="0"/>
              <a:t>   Decrease by 0.8% for every $125,000 expenses</a:t>
            </a:r>
          </a:p>
          <a:p>
            <a:pPr marL="0" indent="0">
              <a:buNone/>
            </a:pPr>
            <a:endParaRPr lang="en-US" sz="11200" dirty="0"/>
          </a:p>
          <a:p>
            <a:pPr marL="0" indent="0">
              <a:buNone/>
            </a:pPr>
            <a:endParaRPr lang="en-US" sz="2800" dirty="0"/>
          </a:p>
          <a:p>
            <a:pPr marL="0" indent="0">
              <a:buNone/>
            </a:pPr>
            <a:r>
              <a:rPr lang="en-US" sz="2800" dirty="0"/>
              <a:t>   </a:t>
            </a:r>
          </a:p>
        </p:txBody>
      </p:sp>
    </p:spTree>
    <p:extLst>
      <p:ext uri="{BB962C8B-B14F-4D97-AF65-F5344CB8AC3E}">
        <p14:creationId xmlns:p14="http://schemas.microsoft.com/office/powerpoint/2010/main" val="3449013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990600"/>
          </a:xfrm>
        </p:spPr>
        <p:txBody>
          <a:bodyPr>
            <a:noAutofit/>
          </a:bodyPr>
          <a:lstStyle/>
          <a:p>
            <a:pPr algn="ctr"/>
            <a:r>
              <a:rPr lang="en-US" sz="4600" b="1" dirty="0"/>
              <a:t>Major Revenue &amp; Expense Streams</a:t>
            </a:r>
          </a:p>
        </p:txBody>
      </p:sp>
      <p:sp>
        <p:nvSpPr>
          <p:cNvPr id="6" name="Text Placeholder 5"/>
          <p:cNvSpPr>
            <a:spLocks noGrp="1"/>
          </p:cNvSpPr>
          <p:nvPr>
            <p:ph type="body" idx="1"/>
          </p:nvPr>
        </p:nvSpPr>
        <p:spPr>
          <a:xfrm>
            <a:off x="533400" y="1143000"/>
            <a:ext cx="3886200" cy="685800"/>
          </a:xfrm>
        </p:spPr>
        <p:txBody>
          <a:bodyPr/>
          <a:lstStyle/>
          <a:p>
            <a:pPr algn="ctr"/>
            <a:r>
              <a:rPr lang="en-US" sz="3800" dirty="0">
                <a:solidFill>
                  <a:schemeClr val="tx1"/>
                </a:solidFill>
              </a:rPr>
              <a:t>Revenue</a:t>
            </a:r>
          </a:p>
        </p:txBody>
      </p:sp>
      <p:sp>
        <p:nvSpPr>
          <p:cNvPr id="8" name="Text Placeholder 7"/>
          <p:cNvSpPr>
            <a:spLocks noGrp="1"/>
          </p:cNvSpPr>
          <p:nvPr>
            <p:ph type="body" sz="half" idx="3"/>
          </p:nvPr>
        </p:nvSpPr>
        <p:spPr>
          <a:xfrm>
            <a:off x="4648200" y="1143000"/>
            <a:ext cx="3810000" cy="609600"/>
          </a:xfrm>
        </p:spPr>
        <p:txBody>
          <a:bodyPr>
            <a:noAutofit/>
          </a:bodyPr>
          <a:lstStyle/>
          <a:p>
            <a:pPr algn="ctr"/>
            <a:r>
              <a:rPr lang="en-US" sz="3800" dirty="0">
                <a:solidFill>
                  <a:schemeClr val="tx1"/>
                </a:solidFill>
              </a:rPr>
              <a:t>Expenses</a:t>
            </a:r>
          </a:p>
        </p:txBody>
      </p:sp>
      <p:sp>
        <p:nvSpPr>
          <p:cNvPr id="7" name="Content Placeholder 6"/>
          <p:cNvSpPr>
            <a:spLocks noGrp="1"/>
          </p:cNvSpPr>
          <p:nvPr>
            <p:ph sz="quarter" idx="2"/>
          </p:nvPr>
        </p:nvSpPr>
        <p:spPr>
          <a:xfrm>
            <a:off x="304800" y="1905000"/>
            <a:ext cx="4191000" cy="4800600"/>
          </a:xfrm>
        </p:spPr>
        <p:txBody>
          <a:bodyPr>
            <a:normAutofit/>
          </a:bodyPr>
          <a:lstStyle/>
          <a:p>
            <a:r>
              <a:rPr lang="en-US" dirty="0"/>
              <a:t>Membership Dues and Subscription Fees</a:t>
            </a:r>
          </a:p>
          <a:p>
            <a:endParaRPr lang="en-US" dirty="0"/>
          </a:p>
          <a:p>
            <a:r>
              <a:rPr lang="en-US" dirty="0"/>
              <a:t>Sponsored and Co-Sponsored Conferences</a:t>
            </a:r>
          </a:p>
          <a:p>
            <a:endParaRPr lang="en-US" dirty="0"/>
          </a:p>
          <a:p>
            <a:r>
              <a:rPr lang="en-US" dirty="0"/>
              <a:t>Publications, including the ACM Digital Library</a:t>
            </a:r>
          </a:p>
          <a:p>
            <a:endParaRPr lang="en-US" dirty="0"/>
          </a:p>
          <a:p>
            <a:r>
              <a:rPr lang="en-US" dirty="0"/>
              <a:t>Miscellaneous: Interest, Grants and Corporate Donations</a:t>
            </a:r>
          </a:p>
        </p:txBody>
      </p:sp>
      <p:sp>
        <p:nvSpPr>
          <p:cNvPr id="9" name="Content Placeholder 8"/>
          <p:cNvSpPr>
            <a:spLocks noGrp="1"/>
          </p:cNvSpPr>
          <p:nvPr>
            <p:ph sz="quarter" idx="4"/>
          </p:nvPr>
        </p:nvSpPr>
        <p:spPr>
          <a:xfrm>
            <a:off x="4572000" y="1828800"/>
            <a:ext cx="4343401" cy="4876800"/>
          </a:xfrm>
        </p:spPr>
        <p:txBody>
          <a:bodyPr>
            <a:normAutofit lnSpcReduction="10000"/>
          </a:bodyPr>
          <a:lstStyle/>
          <a:p>
            <a:r>
              <a:rPr lang="en-US" dirty="0"/>
              <a:t>Publications Production and Distribution (Newsletters, Proceedings, etc.)</a:t>
            </a:r>
          </a:p>
          <a:p>
            <a:endParaRPr lang="en-US" dirty="0"/>
          </a:p>
          <a:p>
            <a:r>
              <a:rPr lang="en-US" dirty="0"/>
              <a:t>Grants and Awards Programs</a:t>
            </a:r>
          </a:p>
          <a:p>
            <a:endParaRPr lang="en-US" dirty="0"/>
          </a:p>
          <a:p>
            <a:r>
              <a:rPr lang="en-US" dirty="0"/>
              <a:t>Travel and Meetings</a:t>
            </a:r>
          </a:p>
          <a:p>
            <a:pPr marL="0" indent="0">
              <a:buNone/>
            </a:pPr>
            <a:endParaRPr lang="en-US" dirty="0"/>
          </a:p>
          <a:p>
            <a:r>
              <a:rPr lang="en-US" dirty="0"/>
              <a:t>Professional Services</a:t>
            </a:r>
          </a:p>
          <a:p>
            <a:endParaRPr lang="en-US" dirty="0"/>
          </a:p>
          <a:p>
            <a:r>
              <a:rPr lang="en-US" dirty="0"/>
              <a:t>Special Projects</a:t>
            </a:r>
          </a:p>
          <a:p>
            <a:endParaRPr lang="en-US" dirty="0"/>
          </a:p>
          <a:p>
            <a:r>
              <a:rPr lang="en-US" dirty="0"/>
              <a:t>Overhead</a:t>
            </a:r>
          </a:p>
        </p:txBody>
      </p:sp>
    </p:spTree>
    <p:extLst>
      <p:ext uri="{BB962C8B-B14F-4D97-AF65-F5344CB8AC3E}">
        <p14:creationId xmlns:p14="http://schemas.microsoft.com/office/powerpoint/2010/main" val="278710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8277</TotalTime>
  <Words>693</Words>
  <Application>Microsoft Office PowerPoint</Application>
  <PresentationFormat>On-screen Show (4:3)</PresentationFormat>
  <Paragraphs>156</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SGB Orientation</vt:lpstr>
      <vt:lpstr>SIGs Structure</vt:lpstr>
      <vt:lpstr>Tax Status</vt:lpstr>
      <vt:lpstr>Consumption Taxes</vt:lpstr>
      <vt:lpstr>Consumption Tax Variables</vt:lpstr>
      <vt:lpstr>  Financial Terms </vt:lpstr>
      <vt:lpstr>Financial Terms</vt:lpstr>
      <vt:lpstr>Financial Terms</vt:lpstr>
      <vt:lpstr>Major Revenue &amp; Expense Streams</vt:lpstr>
      <vt:lpstr>Financial Reports </vt:lpstr>
      <vt:lpstr>Log in FMRs</vt:lpstr>
      <vt:lpstr>Choose report date</vt:lpstr>
      <vt:lpstr>Choose FMR report by your choice</vt:lpstr>
      <vt:lpstr>FMR Layout</vt:lpstr>
      <vt:lpstr>Timetable for SIGs Budget Preparation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Wing Man Ho</dc:creator>
  <cp:lastModifiedBy>Darren Ramdin</cp:lastModifiedBy>
  <cp:revision>202</cp:revision>
  <cp:lastPrinted>2017-09-12T20:48:33Z</cp:lastPrinted>
  <dcterms:created xsi:type="dcterms:W3CDTF">2015-07-27T16:19:04Z</dcterms:created>
  <dcterms:modified xsi:type="dcterms:W3CDTF">2017-09-21T15:38:32Z</dcterms:modified>
</cp:coreProperties>
</file>