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59" r:id="rId6"/>
    <p:sldId id="261" r:id="rId7"/>
    <p:sldId id="266" r:id="rId8"/>
    <p:sldId id="260" r:id="rId9"/>
    <p:sldId id="262" r:id="rId10"/>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9" d="100"/>
          <a:sy n="89" d="100"/>
        </p:scale>
        <p:origin x="-52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8754F33-2388-4561-85D4-EBF52E7FBF11}"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EDF182-FC8B-41E6-B74C-A7AE457B398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CB6BD0-F78C-4521-948D-C618EA528242}"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D5ADCD-B8FE-4CD1-AF37-6DDF797C2B8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989337-4FFA-4CE5-8CD9-B1AA39608CC5}"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8B0726-E888-4265-ACE3-D0477D12FBB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02545A-AFEF-4EC8-8CB3-34FC214DA6C1}"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5233AA-D0CD-4C2C-AE3F-E829E6262F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081E333-9C33-466A-AAA0-82FF5CDE828B}"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CDADE5-1408-473D-8E9E-AB61F0B0D32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382B136-44A7-4EA8-ACA9-B49F14F92B73}" type="datetimeFigureOut">
              <a:rPr lang="en-US"/>
              <a:pPr>
                <a:defRPr/>
              </a:pPr>
              <a:t>3/3/2010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2C2694-91CB-4C5B-AED5-FF4FDC1C2A3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34470EF-41AF-4C69-B689-EDAAB3A7B507}" type="datetimeFigureOut">
              <a:rPr lang="en-US"/>
              <a:pPr>
                <a:defRPr/>
              </a:pPr>
              <a:t>3/3/2010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93C3820-20F5-496C-830F-A1AA5994490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897D57-B494-44BA-AA4A-30F44CB63EE6}" type="datetimeFigureOut">
              <a:rPr lang="en-US"/>
              <a:pPr>
                <a:defRPr/>
              </a:pPr>
              <a:t>3/3/2010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AA6D4-2A5C-460D-9C98-70519892CA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22B214A-7159-49C0-BFB4-407CC1117649}" type="datetimeFigureOut">
              <a:rPr lang="en-US"/>
              <a:pPr>
                <a:defRPr/>
              </a:pPr>
              <a:t>3/3/2010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0258982-4E39-40FB-9133-460D5D92E8A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7EC67EC-D05D-4D26-9769-167561DA2E1B}" type="datetimeFigureOut">
              <a:rPr lang="en-US"/>
              <a:pPr>
                <a:defRPr/>
              </a:pPr>
              <a:t>3/3/2010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4A4976-2151-4463-9848-C79B58E631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98D961-2D82-4914-B178-4F6CD66DA3D1}" type="datetimeFigureOut">
              <a:rPr lang="en-US"/>
              <a:pPr>
                <a:defRPr/>
              </a:pPr>
              <a:t>3/3/2010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455527-0129-447A-830A-39B9E5EB47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5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5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DEA55EB-0433-4207-A7EA-3C40A2035305}" type="datetimeFigureOut">
              <a:rPr lang="en-US"/>
              <a:pPr>
                <a:defRPr/>
              </a:pPr>
              <a:t>3/3/2010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FBED45C-D114-42A6-8976-03833883964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Word_Document11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israel@acm.org" TargetMode="External"/><Relationship Id="rId2" Type="http://schemas.openxmlformats.org/officeDocument/2006/relationships/hyperlink" Target="mailto:schneider@acm.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smtClean="0"/>
              <a:t>ACM Tech Packs</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Doug Terry</a:t>
            </a:r>
          </a:p>
          <a:p>
            <a:pPr eaLnBrk="1" fontAlgn="auto" hangingPunct="1">
              <a:spcAft>
                <a:spcPts val="0"/>
              </a:spcAft>
              <a:buFont typeface="Arial" pitchFamily="34" charset="0"/>
              <a:buNone/>
              <a:defRPr/>
            </a:pPr>
            <a:r>
              <a:rPr lang="en-US" dirty="0" smtClean="0"/>
              <a:t>SIGOPS Chair and</a:t>
            </a:r>
            <a:br>
              <a:rPr lang="en-US" dirty="0" smtClean="0"/>
            </a:br>
            <a:r>
              <a:rPr lang="en-US" dirty="0" smtClean="0"/>
              <a:t>Editor of Cloud Computing Tech Pack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3"/>
          <p:cNvSpPr>
            <a:spLocks noGrp="1"/>
          </p:cNvSpPr>
          <p:nvPr>
            <p:ph type="title"/>
          </p:nvPr>
        </p:nvSpPr>
        <p:spPr/>
        <p:txBody>
          <a:bodyPr/>
          <a:lstStyle/>
          <a:p>
            <a:pPr eaLnBrk="1" hangingPunct="1"/>
            <a:r>
              <a:rPr lang="en-US" smtClean="0"/>
              <a:t>What’s a Tech Pack?</a:t>
            </a:r>
          </a:p>
        </p:txBody>
      </p:sp>
      <p:sp>
        <p:nvSpPr>
          <p:cNvPr id="14338" name="Content Placeholder 4"/>
          <p:cNvSpPr>
            <a:spLocks noGrp="1"/>
          </p:cNvSpPr>
          <p:nvPr>
            <p:ph idx="1"/>
          </p:nvPr>
        </p:nvSpPr>
        <p:spPr/>
        <p:txBody>
          <a:bodyPr/>
          <a:lstStyle/>
          <a:p>
            <a:pPr eaLnBrk="1" hangingPunct="1">
              <a:lnSpc>
                <a:spcPct val="90000"/>
              </a:lnSpc>
            </a:pPr>
            <a:r>
              <a:rPr lang="en-US" smtClean="0"/>
              <a:t>A “blended learning package” on a particular topic especially for practitioners and managers</a:t>
            </a:r>
          </a:p>
          <a:p>
            <a:pPr lvl="1" eaLnBrk="1" hangingPunct="1">
              <a:lnSpc>
                <a:spcPct val="90000"/>
              </a:lnSpc>
            </a:pPr>
            <a:r>
              <a:rPr lang="en-US" smtClean="0">
                <a:solidFill>
                  <a:schemeClr val="accent1"/>
                </a:solidFill>
              </a:rPr>
              <a:t>Initiated by the PD committee</a:t>
            </a:r>
          </a:p>
          <a:p>
            <a:pPr eaLnBrk="1" hangingPunct="1">
              <a:lnSpc>
                <a:spcPct val="90000"/>
              </a:lnSpc>
            </a:pPr>
            <a:r>
              <a:rPr lang="en-US" smtClean="0"/>
              <a:t>A collection of articles from ACM DL, ACM online books [Safari, Books24x7] and courses [Element K], videos, interviews, podcasts, lectures, blogs, discussion groups, pointers to resources, e.g., MIT [open] courseware, etc.</a:t>
            </a:r>
          </a:p>
          <a:p>
            <a:pPr lvl="1" eaLnBrk="1" hangingPunct="1">
              <a:lnSpc>
                <a:spcPct val="90000"/>
              </a:lnSpc>
            </a:pPr>
            <a:r>
              <a:rPr lang="en-US" smtClean="0">
                <a:solidFill>
                  <a:schemeClr val="accent1"/>
                </a:solidFill>
              </a:rPr>
              <a:t>ACM and non-ACM materials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p:txBody>
          <a:bodyPr/>
          <a:lstStyle/>
          <a:p>
            <a:pPr eaLnBrk="1" hangingPunct="1"/>
            <a:r>
              <a:rPr lang="en-US" smtClean="0"/>
              <a:t>What’s a Tech Pack?</a:t>
            </a:r>
          </a:p>
        </p:txBody>
      </p:sp>
      <p:sp>
        <p:nvSpPr>
          <p:cNvPr id="15362" name="Rectangle 3"/>
          <p:cNvSpPr>
            <a:spLocks noGrp="1"/>
          </p:cNvSpPr>
          <p:nvPr>
            <p:ph type="body" idx="1"/>
          </p:nvPr>
        </p:nvSpPr>
        <p:spPr>
          <a:xfrm>
            <a:off x="457200" y="1295400"/>
            <a:ext cx="8229600" cy="4830763"/>
          </a:xfrm>
        </p:spPr>
        <p:txBody>
          <a:bodyPr/>
          <a:lstStyle/>
          <a:p>
            <a:pPr eaLnBrk="1" hangingPunct="1">
              <a:lnSpc>
                <a:spcPct val="90000"/>
              </a:lnSpc>
            </a:pPr>
            <a:r>
              <a:rPr lang="en-US" smtClean="0"/>
              <a:t>With annotations and expert narratives to put work into perspective.</a:t>
            </a:r>
          </a:p>
          <a:p>
            <a:pPr eaLnBrk="1" hangingPunct="1">
              <a:lnSpc>
                <a:spcPct val="90000"/>
              </a:lnSpc>
            </a:pPr>
            <a:r>
              <a:rPr lang="en-US" smtClean="0"/>
              <a:t>Resources selected for a Tech Pack must be reviewed by a group of Practitioners.</a:t>
            </a:r>
          </a:p>
          <a:p>
            <a:pPr lvl="1" eaLnBrk="1" hangingPunct="1">
              <a:lnSpc>
                <a:spcPct val="90000"/>
              </a:lnSpc>
            </a:pPr>
            <a:r>
              <a:rPr lang="en-US" smtClean="0">
                <a:solidFill>
                  <a:schemeClr val="accent1"/>
                </a:solidFill>
              </a:rPr>
              <a:t>Practitioners may be part of the Tech Pack Committee; Professions Board will help with Practitioner Review.</a:t>
            </a:r>
          </a:p>
          <a:p>
            <a:pPr eaLnBrk="1" hangingPunct="1">
              <a:lnSpc>
                <a:spcPct val="90000"/>
              </a:lnSpc>
            </a:pPr>
            <a:r>
              <a:rPr lang="en-US" smtClean="0"/>
              <a:t>Some Tech Pack Committees may include SIG leaders, while others may consist of non-SIG, and/or ACM Fellows, etc.</a:t>
            </a:r>
          </a:p>
          <a:p>
            <a:pPr lvl="1" eaLnBrk="1" hangingPunct="1">
              <a:lnSpc>
                <a:spcPct val="90000"/>
              </a:lnSpc>
              <a:buFont typeface="Arial" charset="0"/>
              <a:buNone/>
            </a:pPr>
            <a:endParaRPr lang="en-US" smtClean="0"/>
          </a:p>
          <a:p>
            <a:pPr eaLnBrk="1" hangingPunct="1">
              <a:lnSpc>
                <a:spcPct val="90000"/>
              </a:lnSpc>
            </a:pPr>
            <a:endParaRPr lang="en-US" smtClean="0"/>
          </a:p>
          <a:p>
            <a:pPr eaLnBrk="1" hangingPunct="1"/>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What Topics?</a:t>
            </a:r>
          </a:p>
        </p:txBody>
      </p:sp>
      <p:sp>
        <p:nvSpPr>
          <p:cNvPr id="16386" name="Content Placeholder 2"/>
          <p:cNvSpPr>
            <a:spLocks noGrp="1"/>
          </p:cNvSpPr>
          <p:nvPr>
            <p:ph idx="1"/>
          </p:nvPr>
        </p:nvSpPr>
        <p:spPr>
          <a:xfrm>
            <a:off x="457200" y="1371600"/>
            <a:ext cx="8229600" cy="5029200"/>
          </a:xfrm>
        </p:spPr>
        <p:txBody>
          <a:bodyPr/>
          <a:lstStyle/>
          <a:p>
            <a:pPr eaLnBrk="1" hangingPunct="1">
              <a:lnSpc>
                <a:spcPct val="80000"/>
              </a:lnSpc>
            </a:pPr>
            <a:r>
              <a:rPr lang="en-US" sz="3000" smtClean="0"/>
              <a:t>Cloud Computing (Doug Terry)</a:t>
            </a:r>
          </a:p>
          <a:p>
            <a:pPr eaLnBrk="1" hangingPunct="1">
              <a:lnSpc>
                <a:spcPct val="80000"/>
              </a:lnSpc>
            </a:pPr>
            <a:r>
              <a:rPr lang="en-US" sz="3000" smtClean="0"/>
              <a:t>Parallel Programming (Wilf Pinfold)</a:t>
            </a:r>
          </a:p>
          <a:p>
            <a:pPr eaLnBrk="1" hangingPunct="1">
              <a:lnSpc>
                <a:spcPct val="80000"/>
              </a:lnSpc>
            </a:pPr>
            <a:r>
              <a:rPr lang="en-US" sz="3000" smtClean="0"/>
              <a:t>Mobile Systems (Roy Want)</a:t>
            </a:r>
          </a:p>
          <a:p>
            <a:pPr eaLnBrk="1" hangingPunct="1">
              <a:lnSpc>
                <a:spcPct val="80000"/>
              </a:lnSpc>
            </a:pPr>
            <a:r>
              <a:rPr lang="en-US" sz="3000" smtClean="0"/>
              <a:t>Globalization (Frances Tsang)</a:t>
            </a:r>
          </a:p>
          <a:p>
            <a:pPr eaLnBrk="1" hangingPunct="1">
              <a:lnSpc>
                <a:spcPct val="80000"/>
              </a:lnSpc>
            </a:pPr>
            <a:r>
              <a:rPr lang="en-US" sz="3000" smtClean="0"/>
              <a:t>Security </a:t>
            </a:r>
          </a:p>
          <a:p>
            <a:pPr eaLnBrk="1" hangingPunct="1">
              <a:lnSpc>
                <a:spcPct val="80000"/>
              </a:lnSpc>
            </a:pPr>
            <a:r>
              <a:rPr lang="en-US" sz="3000" smtClean="0"/>
              <a:t>Business Intelligence and Data Mining </a:t>
            </a:r>
          </a:p>
          <a:p>
            <a:pPr eaLnBrk="1" hangingPunct="1">
              <a:lnSpc>
                <a:spcPct val="80000"/>
              </a:lnSpc>
            </a:pPr>
            <a:r>
              <a:rPr lang="en-US" sz="3000" smtClean="0"/>
              <a:t>Collaboration Domain Knowledge </a:t>
            </a:r>
          </a:p>
          <a:p>
            <a:pPr eaLnBrk="1" hangingPunct="1">
              <a:lnSpc>
                <a:spcPct val="80000"/>
              </a:lnSpc>
            </a:pPr>
            <a:r>
              <a:rPr lang="en-US" sz="3000" smtClean="0"/>
              <a:t>Storage Systems </a:t>
            </a:r>
          </a:p>
          <a:p>
            <a:pPr eaLnBrk="1" hangingPunct="1">
              <a:lnSpc>
                <a:spcPct val="80000"/>
              </a:lnSpc>
            </a:pPr>
            <a:r>
              <a:rPr lang="en-US" sz="3000" smtClean="0"/>
              <a:t>Green Computing </a:t>
            </a:r>
          </a:p>
          <a:p>
            <a:pPr eaLnBrk="1" hangingPunct="1">
              <a:lnSpc>
                <a:spcPct val="80000"/>
              </a:lnSpc>
            </a:pPr>
            <a:r>
              <a:rPr lang="en-US" sz="3000" smtClean="0"/>
              <a:t>Scientific Computing </a:t>
            </a:r>
          </a:p>
          <a:p>
            <a:pPr eaLnBrk="1" hangingPunct="1">
              <a:lnSpc>
                <a:spcPct val="80000"/>
              </a:lnSpc>
            </a:pPr>
            <a:r>
              <a:rPr lang="en-US" sz="3000" smtClean="0"/>
              <a:t>Open Source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Example: Cloud Computing</a:t>
            </a:r>
          </a:p>
        </p:txBody>
      </p:sp>
      <p:sp>
        <p:nvSpPr>
          <p:cNvPr id="3" name="Content Placeholder 2"/>
          <p:cNvSpPr>
            <a:spLocks noGrp="1"/>
          </p:cNvSpPr>
          <p:nvPr>
            <p:ph sz="half" idx="1"/>
          </p:nvPr>
        </p:nvSpPr>
        <p:spPr/>
        <p:txBody>
          <a:bodyPr rtlCol="0">
            <a:normAutofit/>
          </a:bodyPr>
          <a:lstStyle/>
          <a:p>
            <a:pPr marL="0" indent="0" eaLnBrk="1" fontAlgn="auto" hangingPunct="1">
              <a:spcAft>
                <a:spcPts val="0"/>
              </a:spcAft>
              <a:buFont typeface="Arial" pitchFamily="34" charset="0"/>
              <a:buNone/>
              <a:defRPr/>
            </a:pPr>
            <a:r>
              <a:rPr lang="en-US" u="sng" dirty="0" smtClean="0"/>
              <a:t>Outline:</a:t>
            </a:r>
          </a:p>
          <a:p>
            <a:pPr eaLnBrk="1" fontAlgn="auto" hangingPunct="1">
              <a:spcAft>
                <a:spcPts val="0"/>
              </a:spcAft>
              <a:buFont typeface="Arial" pitchFamily="34" charset="0"/>
              <a:buChar char="•"/>
              <a:defRPr/>
            </a:pPr>
            <a:r>
              <a:rPr lang="en-US" dirty="0"/>
              <a:t>Basic </a:t>
            </a:r>
            <a:r>
              <a:rPr lang="en-US" dirty="0" smtClean="0"/>
              <a:t>paradigm</a:t>
            </a:r>
          </a:p>
          <a:p>
            <a:pPr eaLnBrk="1" fontAlgn="auto" hangingPunct="1">
              <a:spcAft>
                <a:spcPts val="0"/>
              </a:spcAft>
              <a:buFont typeface="Arial" pitchFamily="34" charset="0"/>
              <a:buChar char="•"/>
              <a:defRPr/>
            </a:pPr>
            <a:r>
              <a:rPr lang="en-US" dirty="0" smtClean="0"/>
              <a:t>Storage</a:t>
            </a:r>
          </a:p>
          <a:p>
            <a:pPr eaLnBrk="1" fontAlgn="auto" hangingPunct="1">
              <a:spcAft>
                <a:spcPts val="0"/>
              </a:spcAft>
              <a:buFont typeface="Arial" pitchFamily="34" charset="0"/>
              <a:buChar char="•"/>
              <a:defRPr/>
            </a:pPr>
            <a:r>
              <a:rPr lang="en-US" dirty="0"/>
              <a:t>Data consistency and replication  </a:t>
            </a:r>
          </a:p>
          <a:p>
            <a:pPr eaLnBrk="1" fontAlgn="auto" hangingPunct="1">
              <a:spcAft>
                <a:spcPts val="0"/>
              </a:spcAft>
              <a:buFont typeface="Arial" pitchFamily="34" charset="0"/>
              <a:buChar char="•"/>
              <a:defRPr/>
            </a:pPr>
            <a:r>
              <a:rPr lang="en-US" dirty="0"/>
              <a:t>Programming models</a:t>
            </a:r>
          </a:p>
          <a:p>
            <a:pPr eaLnBrk="1" fontAlgn="auto" hangingPunct="1">
              <a:spcAft>
                <a:spcPts val="0"/>
              </a:spcAft>
              <a:buFont typeface="Arial" pitchFamily="34" charset="0"/>
              <a:buChar char="•"/>
              <a:defRPr/>
            </a:pPr>
            <a:r>
              <a:rPr lang="en-US" dirty="0"/>
              <a:t>Virtualization</a:t>
            </a:r>
          </a:p>
          <a:p>
            <a:pPr eaLnBrk="1" fontAlgn="auto" hangingPunct="1">
              <a:spcAft>
                <a:spcPts val="0"/>
              </a:spcAft>
              <a:buFont typeface="Arial" pitchFamily="34" charset="0"/>
              <a:buChar char="•"/>
              <a:defRPr/>
            </a:pPr>
            <a:r>
              <a:rPr lang="en-US" dirty="0"/>
              <a:t>Monitoring and provisioning</a:t>
            </a:r>
          </a:p>
          <a:p>
            <a:pPr eaLnBrk="1" fontAlgn="auto" hangingPunct="1">
              <a:spcAft>
                <a:spcPts val="0"/>
              </a:spcAft>
              <a:buFont typeface="Arial" pitchFamily="34" charset="0"/>
              <a:buChar char="•"/>
              <a:defRPr/>
            </a:pPr>
            <a:endParaRPr lang="en-US" dirty="0"/>
          </a:p>
        </p:txBody>
      </p:sp>
      <p:sp>
        <p:nvSpPr>
          <p:cNvPr id="4" name="Content Placeholder 3"/>
          <p:cNvSpPr>
            <a:spLocks noGrp="1"/>
          </p:cNvSpPr>
          <p:nvPr>
            <p:ph sz="half" idx="2"/>
          </p:nvPr>
        </p:nvSpPr>
        <p:spPr>
          <a:xfrm>
            <a:off x="4648200" y="2133600"/>
            <a:ext cx="4038600" cy="3992563"/>
          </a:xfrm>
        </p:spPr>
        <p:txBody>
          <a:bodyPr rtlCol="0">
            <a:normAutofit/>
          </a:bodyPr>
          <a:lstStyle/>
          <a:p>
            <a:pPr eaLnBrk="1" fontAlgn="auto" hangingPunct="1">
              <a:spcAft>
                <a:spcPts val="0"/>
              </a:spcAft>
              <a:buFont typeface="Arial" pitchFamily="34" charset="0"/>
              <a:buChar char="•"/>
              <a:defRPr/>
            </a:pPr>
            <a:r>
              <a:rPr lang="en-US" dirty="0"/>
              <a:t>Communications</a:t>
            </a:r>
          </a:p>
          <a:p>
            <a:pPr eaLnBrk="1" fontAlgn="auto" hangingPunct="1">
              <a:spcAft>
                <a:spcPts val="0"/>
              </a:spcAft>
              <a:buFont typeface="Arial" pitchFamily="34" charset="0"/>
              <a:buChar char="•"/>
              <a:defRPr/>
            </a:pPr>
            <a:r>
              <a:rPr lang="en-US" dirty="0"/>
              <a:t>Privacy</a:t>
            </a:r>
          </a:p>
          <a:p>
            <a:pPr eaLnBrk="1" fontAlgn="auto" hangingPunct="1">
              <a:spcAft>
                <a:spcPts val="0"/>
              </a:spcAft>
              <a:buFont typeface="Arial" pitchFamily="34" charset="0"/>
              <a:buChar char="•"/>
              <a:defRPr/>
            </a:pPr>
            <a:r>
              <a:rPr lang="en-US" dirty="0"/>
              <a:t>Trust</a:t>
            </a:r>
          </a:p>
          <a:p>
            <a:pPr eaLnBrk="1" fontAlgn="auto" hangingPunct="1">
              <a:spcAft>
                <a:spcPts val="0"/>
              </a:spcAft>
              <a:buFont typeface="Arial" pitchFamily="34" charset="0"/>
              <a:buChar char="•"/>
              <a:defRPr/>
            </a:pPr>
            <a:r>
              <a:rPr lang="en-US" dirty="0"/>
              <a:t>Service level agreements</a:t>
            </a:r>
          </a:p>
          <a:p>
            <a:pPr eaLnBrk="1" fontAlgn="auto" hangingPunct="1">
              <a:spcAft>
                <a:spcPts val="0"/>
              </a:spcAft>
              <a:buFont typeface="Arial" pitchFamily="34" charset="0"/>
              <a:buChar char="•"/>
              <a:defRPr/>
            </a:pPr>
            <a:r>
              <a:rPr lang="en-US" dirty="0"/>
              <a:t>Power </a:t>
            </a:r>
            <a:r>
              <a:rPr lang="en-US" dirty="0" smtClean="0"/>
              <a:t>management</a:t>
            </a:r>
          </a:p>
          <a:p>
            <a:pPr eaLnBrk="1" fontAlgn="auto" hangingPunct="1">
              <a:spcAft>
                <a:spcPts val="0"/>
              </a:spcAft>
              <a:buFont typeface="Arial" pitchFamily="34" charset="0"/>
              <a:buChar char="•"/>
              <a:defRPr/>
            </a:pPr>
            <a:r>
              <a:rPr lang="en-US" dirty="0"/>
              <a:t>Mobility</a:t>
            </a:r>
          </a:p>
          <a:p>
            <a:pPr marL="0" indent="0" eaLnBrk="1" fontAlgn="auto" hangingPunct="1">
              <a:spcAft>
                <a:spcPts val="0"/>
              </a:spcAft>
              <a:buFont typeface="Arial" pitchFamily="34" charset="0"/>
              <a:buNone/>
              <a:defRPr/>
            </a:pPr>
            <a:endParaRPr lang="en-US" b="1" dirty="0"/>
          </a:p>
          <a:p>
            <a:pPr eaLnBrk="1" fontAlgn="auto" hangingPunct="1">
              <a:spcAft>
                <a:spcPts val="0"/>
              </a:spcAft>
              <a:buFont typeface="Arial" pitchFamily="34" charset="0"/>
              <a:buChar char="•"/>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 name="Title 4"/>
          <p:cNvSpPr>
            <a:spLocks noGrp="1"/>
          </p:cNvSpPr>
          <p:nvPr>
            <p:ph type="title"/>
          </p:nvPr>
        </p:nvSpPr>
        <p:spPr/>
        <p:txBody>
          <a:bodyPr/>
          <a:lstStyle/>
          <a:p>
            <a:pPr eaLnBrk="1" hangingPunct="1"/>
            <a:r>
              <a:rPr lang="en-US" smtClean="0"/>
              <a:t>Example: Cloud Computing</a:t>
            </a:r>
          </a:p>
        </p:txBody>
      </p:sp>
      <p:sp>
        <p:nvSpPr>
          <p:cNvPr id="1042" name="Content Placeholder 12"/>
          <p:cNvSpPr>
            <a:spLocks noGrp="1"/>
          </p:cNvSpPr>
          <p:nvPr>
            <p:ph idx="1"/>
          </p:nvPr>
        </p:nvSpPr>
        <p:spPr/>
        <p:txBody>
          <a:bodyPr/>
          <a:lstStyle/>
          <a:p>
            <a:pPr marL="0" indent="0" eaLnBrk="1" hangingPunct="1">
              <a:buFont typeface="Arial" charset="0"/>
              <a:buNone/>
            </a:pPr>
            <a:r>
              <a:rPr lang="en-US" sz="2000" b="1" smtClean="0">
                <a:solidFill>
                  <a:schemeClr val="accent1"/>
                </a:solidFill>
              </a:rPr>
              <a:t>Trust</a:t>
            </a:r>
            <a:endParaRPr lang="en-US" sz="1600" b="1" smtClean="0">
              <a:solidFill>
                <a:schemeClr val="accent1"/>
              </a:solidFill>
            </a:endParaRPr>
          </a:p>
          <a:p>
            <a:pPr marL="0" indent="0" eaLnBrk="1" hangingPunct="1">
              <a:buFont typeface="Arial" charset="0"/>
              <a:buNone/>
            </a:pPr>
            <a:r>
              <a:rPr lang="en-US" sz="1600" smtClean="0"/>
              <a:t>Cloud computing is viewed as risky for various different reasons, including fears of data leakage, outages, lack of long-term business viability of service providers, and an inability to get data out of the cloud once placed there.  What explicit steps can cloud providers take to persuade people that these risks are, in fact, minimal (or make them so), and help them assess them rationally by comparison with their alternatives? </a:t>
            </a:r>
          </a:p>
          <a:p>
            <a:pPr marL="0" indent="0" eaLnBrk="1" hangingPunct="1">
              <a:buFont typeface="Arial" charset="0"/>
              <a:buNone/>
            </a:pPr>
            <a:endParaRPr lang="en-US" sz="1600" smtClean="0"/>
          </a:p>
          <a:p>
            <a:pPr marL="0" indent="0" eaLnBrk="1" hangingPunct="1">
              <a:buFont typeface="Arial" charset="0"/>
              <a:buNone/>
            </a:pPr>
            <a:r>
              <a:rPr lang="en-US" sz="1600" smtClean="0"/>
              <a:t>Readings:</a:t>
            </a:r>
          </a:p>
        </p:txBody>
      </p:sp>
      <p:graphicFrame>
        <p:nvGraphicFramePr>
          <p:cNvPr id="1040" name="Object 16"/>
          <p:cNvGraphicFramePr>
            <a:graphicFrameLocks noChangeAspect="1"/>
          </p:cNvGraphicFramePr>
          <p:nvPr/>
        </p:nvGraphicFramePr>
        <p:xfrm>
          <a:off x="990600" y="3810000"/>
          <a:ext cx="6018213" cy="1857375"/>
        </p:xfrm>
        <a:graphic>
          <a:graphicData uri="http://schemas.openxmlformats.org/presentationml/2006/ole">
            <p:oleObj spid="_x0000_s1040" name="Document" r:id="rId3" imgW="6018453" imgH="1856796" progId="">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pPr eaLnBrk="1" hangingPunct="1"/>
            <a:r>
              <a:rPr lang="en-US" smtClean="0"/>
              <a:t>Visibility for ACM &amp; SIGs</a:t>
            </a:r>
          </a:p>
        </p:txBody>
      </p:sp>
      <p:sp>
        <p:nvSpPr>
          <p:cNvPr id="21506" name="Rectangle 3"/>
          <p:cNvSpPr>
            <a:spLocks noGrp="1"/>
          </p:cNvSpPr>
          <p:nvPr>
            <p:ph type="body" idx="1"/>
          </p:nvPr>
        </p:nvSpPr>
        <p:spPr/>
        <p:txBody>
          <a:bodyPr/>
          <a:lstStyle/>
          <a:p>
            <a:pPr eaLnBrk="1" hangingPunct="1">
              <a:lnSpc>
                <a:spcPct val="90000"/>
              </a:lnSpc>
            </a:pPr>
            <a:r>
              <a:rPr lang="en-US" smtClean="0"/>
              <a:t>Hopefully, Tech Packs will encourage new ACM and SIG membership, especially from Practitioners.</a:t>
            </a:r>
          </a:p>
          <a:p>
            <a:pPr eaLnBrk="1" hangingPunct="1">
              <a:lnSpc>
                <a:spcPct val="90000"/>
              </a:lnSpc>
            </a:pPr>
            <a:r>
              <a:rPr lang="en-US" smtClean="0"/>
              <a:t>Tech Packs bring visibility to the SIG’s offerings – DL articles, conferences, videos, etc. </a:t>
            </a:r>
          </a:p>
          <a:p>
            <a:pPr eaLnBrk="1" hangingPunct="1">
              <a:lnSpc>
                <a:spcPct val="90000"/>
              </a:lnSpc>
            </a:pPr>
            <a:r>
              <a:rPr lang="en-US" smtClean="0"/>
              <a:t>Online Books &amp; Courses website is being re-designed to feature Tech Packs, SIGs will benefit.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Open Issues</a:t>
            </a:r>
          </a:p>
        </p:txBody>
      </p:sp>
      <p:sp>
        <p:nvSpPr>
          <p:cNvPr id="22530" name="Content Placeholder 2"/>
          <p:cNvSpPr>
            <a:spLocks noGrp="1"/>
          </p:cNvSpPr>
          <p:nvPr>
            <p:ph idx="1"/>
          </p:nvPr>
        </p:nvSpPr>
        <p:spPr/>
        <p:txBody>
          <a:bodyPr/>
          <a:lstStyle/>
          <a:p>
            <a:pPr eaLnBrk="1" hangingPunct="1"/>
            <a:r>
              <a:rPr lang="en-US" smtClean="0"/>
              <a:t>How best to present this material</a:t>
            </a:r>
          </a:p>
          <a:p>
            <a:pPr lvl="1" eaLnBrk="1" hangingPunct="1"/>
            <a:r>
              <a:rPr lang="en-US" smtClean="0"/>
              <a:t>Web page, structured lessons, DL annotations</a:t>
            </a:r>
          </a:p>
          <a:p>
            <a:pPr lvl="1" eaLnBrk="1" hangingPunct="1"/>
            <a:r>
              <a:rPr lang="en-US" smtClean="0"/>
              <a:t>Different levels: expert, novice, etc.</a:t>
            </a:r>
          </a:p>
          <a:p>
            <a:pPr eaLnBrk="1" hangingPunct="1"/>
            <a:r>
              <a:rPr lang="en-US" smtClean="0"/>
              <a:t>How often to update the material</a:t>
            </a:r>
          </a:p>
          <a:p>
            <a:pPr eaLnBrk="1" hangingPunct="1"/>
            <a:r>
              <a:rPr lang="en-US" smtClean="0"/>
              <a:t>How to evaluate if it is meeting the needs of the target audience, i.e. practitioners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t>For Further Info…</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itchFamily="34" charset="0"/>
              <a:buNone/>
              <a:defRPr/>
            </a:pPr>
            <a:r>
              <a:rPr lang="en-US" dirty="0" smtClean="0"/>
              <a:t>Contact:</a:t>
            </a:r>
          </a:p>
          <a:p>
            <a:pPr eaLnBrk="1" fontAlgn="auto" hangingPunct="1">
              <a:spcAft>
                <a:spcPts val="0"/>
              </a:spcAft>
              <a:buFont typeface="Arial" pitchFamily="34" charset="0"/>
              <a:buChar char="•"/>
              <a:defRPr/>
            </a:pPr>
            <a:r>
              <a:rPr lang="en-US" dirty="0" smtClean="0"/>
              <a:t>David Schneider, </a:t>
            </a:r>
            <a:r>
              <a:rPr lang="en-US" u="sng" dirty="0" smtClean="0">
                <a:hlinkClick r:id="rId2" tooltip="mailto:Schneider@acm.org"/>
              </a:rPr>
              <a:t>schneider@acm.org</a:t>
            </a:r>
            <a:r>
              <a:rPr lang="en-US" dirty="0" smtClean="0"/>
              <a:t> </a:t>
            </a:r>
          </a:p>
          <a:p>
            <a:pPr marL="457200" lvl="1" indent="0" eaLnBrk="1" fontAlgn="auto" hangingPunct="1">
              <a:spcAft>
                <a:spcPts val="0"/>
              </a:spcAft>
              <a:buFont typeface="Arial" pitchFamily="34" charset="0"/>
              <a:buNone/>
              <a:defRPr/>
            </a:pPr>
            <a:r>
              <a:rPr lang="en-US" dirty="0" smtClean="0"/>
              <a:t>Education Manager</a:t>
            </a:r>
          </a:p>
          <a:p>
            <a:pPr eaLnBrk="1" fontAlgn="auto" hangingPunct="1">
              <a:spcAft>
                <a:spcPts val="0"/>
              </a:spcAft>
              <a:buFont typeface="Arial" pitchFamily="34" charset="0"/>
              <a:buChar char="•"/>
              <a:defRPr/>
            </a:pPr>
            <a:r>
              <a:rPr lang="en-US" dirty="0" smtClean="0"/>
              <a:t>Lillian Israel, </a:t>
            </a:r>
            <a:r>
              <a:rPr lang="en-US" u="sng" dirty="0" smtClean="0">
                <a:hlinkClick r:id="rId3" tooltip="mailto:israel@acm.org"/>
              </a:rPr>
              <a:t>israel@acm.org</a:t>
            </a:r>
            <a:endParaRPr lang="en-US" u="sng" dirty="0" smtClean="0"/>
          </a:p>
          <a:p>
            <a:pPr marL="457200" lvl="1" indent="0" eaLnBrk="1" fontAlgn="auto" hangingPunct="1">
              <a:spcAft>
                <a:spcPts val="0"/>
              </a:spcAft>
              <a:buFont typeface="Arial" pitchFamily="34" charset="0"/>
              <a:buNone/>
              <a:defRPr/>
            </a:pPr>
            <a:r>
              <a:rPr lang="en-US" dirty="0" smtClean="0"/>
              <a:t>Director, Office of Membership</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1292</TotalTime>
  <Words>367</Words>
  <Application>Microsoft Office PowerPoint</Application>
  <PresentationFormat>On-screen Show (4:3)</PresentationFormat>
  <Paragraphs>61</Paragraphs>
  <Slides>9</Slides>
  <Notes>0</Notes>
  <HiddenSlides>0</HiddenSlides>
  <MMClips>0</MMClips>
  <ScaleCrop>false</ScaleCrop>
  <HeadingPairs>
    <vt:vector size="8" baseType="variant">
      <vt:variant>
        <vt:lpstr>Fonts Used</vt:lpstr>
      </vt:variant>
      <vt:variant>
        <vt:i4>2</vt:i4>
      </vt:variant>
      <vt:variant>
        <vt:lpstr>Design Template</vt:lpstr>
      </vt:variant>
      <vt:variant>
        <vt:i4>1</vt:i4>
      </vt:variant>
      <vt:variant>
        <vt:lpstr>Embedded OLE Servers</vt:lpstr>
      </vt:variant>
      <vt:variant>
        <vt:i4>1</vt:i4>
      </vt:variant>
      <vt:variant>
        <vt:lpstr>Slide Titles</vt:lpstr>
      </vt:variant>
      <vt:variant>
        <vt:i4>9</vt:i4>
      </vt:variant>
    </vt:vector>
  </HeadingPairs>
  <TitlesOfParts>
    <vt:vector size="13" baseType="lpstr">
      <vt:lpstr>Arial</vt:lpstr>
      <vt:lpstr>Calibri</vt:lpstr>
      <vt:lpstr>Office Theme</vt:lpstr>
      <vt:lpstr>Document</vt:lpstr>
      <vt:lpstr>ACM Tech Packs</vt:lpstr>
      <vt:lpstr>What’s a Tech Pack?</vt:lpstr>
      <vt:lpstr>What’s a Tech Pack?</vt:lpstr>
      <vt:lpstr>What Topics?</vt:lpstr>
      <vt:lpstr>Example: Cloud Computing</vt:lpstr>
      <vt:lpstr>Example: Cloud Computing</vt:lpstr>
      <vt:lpstr>Visibility for ACM &amp; SIGs</vt:lpstr>
      <vt:lpstr>Open Issues</vt:lpstr>
      <vt:lpstr>For Further Info…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ACM Tech Packs</dc:title>
  <dc:creator>Doug Terry</dc:creator>
  <cp:lastModifiedBy>israel</cp:lastModifiedBy>
  <cp:revision>15</cp:revision>
  <dcterms:created xsi:type="dcterms:W3CDTF">2006-08-16T00:00:00Z</dcterms:created>
  <dcterms:modified xsi:type="dcterms:W3CDTF">2010-03-03T18:24:37Z</dcterms:modified>
</cp:coreProperties>
</file>