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8" r:id="rId2"/>
    <p:sldId id="282" r:id="rId3"/>
    <p:sldId id="269" r:id="rId4"/>
    <p:sldId id="291" r:id="rId5"/>
    <p:sldId id="292" r:id="rId6"/>
    <p:sldId id="270" r:id="rId7"/>
    <p:sldId id="267" r:id="rId8"/>
    <p:sldId id="290" r:id="rId9"/>
    <p:sldId id="286" r:id="rId10"/>
    <p:sldId id="280" r:id="rId11"/>
    <p:sldId id="283" r:id="rId12"/>
    <p:sldId id="287" r:id="rId13"/>
    <p:sldId id="288" r:id="rId14"/>
    <p:sldId id="294" r:id="rId15"/>
    <p:sldId id="295" r:id="rId16"/>
    <p:sldId id="296" r:id="rId17"/>
    <p:sldId id="297" r:id="rId18"/>
    <p:sldId id="28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A39"/>
    <a:srgbClr val="AADB1E"/>
    <a:srgbClr val="FFFFFF"/>
    <a:srgbClr val="A609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47" autoAdjust="0"/>
  </p:normalViewPr>
  <p:slideViewPr>
    <p:cSldViewPr snapToGrid="0" snapToObjects="1">
      <p:cViewPr>
        <p:scale>
          <a:sx n="99" d="100"/>
          <a:sy n="99" d="100"/>
        </p:scale>
        <p:origin x="-132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92D3B-E54F-1743-AF33-13BDD5A119DA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AF251-02A7-C147-83B8-A715E9305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13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1"/>
            <a:ext cx="5486400" cy="411638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ea typeface="ＭＳ Ｐゴシック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AF251-02A7-C147-83B8-A715E93051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43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of CCC is a bridge between the CS research community, the funders of that research, and the beneficiaries of that research.  We work to promote</a:t>
            </a:r>
            <a:r>
              <a:rPr lang="en-US" baseline="0" dirty="0" smtClean="0"/>
              <a:t> the health of that enterprise.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2C4DB-F8E5-E042-9C8B-244D96DB2A8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7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SHW</a:t>
            </a:r>
            <a:r>
              <a:rPr lang="en-US" baseline="0" dirty="0" smtClean="0"/>
              <a:t> first in 2010, updated in 2013 as a joint initiative with NIH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592641-3A5B-482B-B92D-0E39AF16171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36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A609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98706"/>
            <a:ext cx="9144000" cy="849661"/>
          </a:xfrm>
        </p:spPr>
        <p:txBody>
          <a:bodyPr>
            <a:noAutofit/>
          </a:bodyPr>
          <a:lstStyle>
            <a:lvl1pPr>
              <a:defRPr sz="3400" b="1" i="0" cap="all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59603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1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top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000"/>
          </a:xfrm>
          <a:prstGeom prst="rect">
            <a:avLst/>
          </a:prstGeom>
        </p:spPr>
      </p:pic>
      <p:pic>
        <p:nvPicPr>
          <p:cNvPr id="9" name="Picture 8" descr="bottomba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032"/>
            <a:ext cx="9144000" cy="11199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74425" y="5893948"/>
            <a:ext cx="2091542" cy="7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69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1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 b="1" i="0" cap="all" baseline="0">
                <a:solidFill>
                  <a:srgbClr val="A6093D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98720"/>
            <a:ext cx="8229600" cy="4115789"/>
          </a:xfrm>
        </p:spPr>
        <p:txBody>
          <a:bodyPr>
            <a:normAutofit/>
          </a:bodyPr>
          <a:lstStyle>
            <a:lvl1pPr>
              <a:buClr>
                <a:srgbClr val="AADB1E"/>
              </a:buClr>
              <a:defRPr sz="2400">
                <a:latin typeface="Arial"/>
              </a:defRPr>
            </a:lvl1pPr>
            <a:lvl2pPr>
              <a:buClr>
                <a:srgbClr val="AADB1E"/>
              </a:buClr>
              <a:defRPr sz="2000">
                <a:latin typeface="Arial"/>
              </a:defRPr>
            </a:lvl2pPr>
            <a:lvl3pPr>
              <a:buClr>
                <a:srgbClr val="AADB1E"/>
              </a:buClr>
              <a:defRPr sz="1800">
                <a:latin typeface="Arial"/>
              </a:defRPr>
            </a:lvl3pPr>
            <a:lvl4pPr>
              <a:buClr>
                <a:srgbClr val="AADB1E"/>
              </a:buClr>
              <a:defRPr sz="1800">
                <a:latin typeface="Arial"/>
              </a:defRPr>
            </a:lvl4pPr>
            <a:lvl5pPr>
              <a:buClr>
                <a:srgbClr val="AADB1E"/>
              </a:buClr>
              <a:defRPr sz="18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topba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780330"/>
            <a:ext cx="9144000" cy="77670"/>
          </a:xfrm>
          <a:prstGeom prst="rect">
            <a:avLst/>
          </a:prstGeom>
          <a:solidFill>
            <a:srgbClr val="A6093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74425" y="5893948"/>
            <a:ext cx="2091542" cy="7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A609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16047"/>
            <a:ext cx="7772400" cy="784442"/>
          </a:xfrm>
        </p:spPr>
        <p:txBody>
          <a:bodyPr anchor="t">
            <a:normAutofit/>
          </a:bodyPr>
          <a:lstStyle>
            <a:lvl1pPr algn="ctr">
              <a:defRPr sz="2800" b="1" i="0" cap="all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topba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04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 b="1" i="0" cap="all" baseline="0">
                <a:solidFill>
                  <a:srgbClr val="A6093D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1">
                <a:solidFill>
                  <a:srgbClr val="A6093D"/>
                </a:solidFill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buClr>
                <a:srgbClr val="A6093D"/>
              </a:buClr>
              <a:defRPr sz="1800">
                <a:latin typeface="Arial"/>
              </a:defRPr>
            </a:lvl1pPr>
            <a:lvl2pPr>
              <a:buClr>
                <a:srgbClr val="A6093D"/>
              </a:buClr>
              <a:defRPr sz="1800">
                <a:latin typeface="Arial"/>
              </a:defRPr>
            </a:lvl2pPr>
            <a:lvl3pPr>
              <a:buClr>
                <a:srgbClr val="A6093D"/>
              </a:buClr>
              <a:defRPr sz="1800">
                <a:latin typeface="Arial"/>
              </a:defRPr>
            </a:lvl3pPr>
            <a:lvl4pPr>
              <a:buClr>
                <a:srgbClr val="A6093D"/>
              </a:buClr>
              <a:defRPr sz="1800">
                <a:latin typeface="Arial"/>
              </a:defRPr>
            </a:lvl4pPr>
            <a:lvl5pPr>
              <a:buClr>
                <a:srgbClr val="A6093D"/>
              </a:buClr>
              <a:defRPr sz="18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1">
                <a:solidFill>
                  <a:srgbClr val="A6093D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buClr>
                <a:srgbClr val="A6093D"/>
              </a:buClr>
              <a:defRPr sz="1800" b="0" i="0">
                <a:latin typeface="Arial"/>
                <a:cs typeface="Arial"/>
              </a:defRPr>
            </a:lvl1pPr>
            <a:lvl2pPr>
              <a:buClr>
                <a:srgbClr val="A6093D"/>
              </a:buClr>
              <a:defRPr sz="1800" b="0" i="0">
                <a:latin typeface="Arial"/>
                <a:cs typeface="Arial"/>
              </a:defRPr>
            </a:lvl2pPr>
            <a:lvl3pPr>
              <a:buClr>
                <a:srgbClr val="A6093D"/>
              </a:buClr>
              <a:defRPr sz="1800" b="0" i="0">
                <a:latin typeface="Arial"/>
                <a:cs typeface="Arial"/>
              </a:defRPr>
            </a:lvl3pPr>
            <a:lvl4pPr>
              <a:buClr>
                <a:srgbClr val="A6093D"/>
              </a:buClr>
              <a:defRPr sz="1800" b="0" i="0">
                <a:latin typeface="Arial"/>
                <a:cs typeface="Arial"/>
              </a:defRPr>
            </a:lvl4pPr>
            <a:lvl5pPr>
              <a:buClr>
                <a:srgbClr val="A6093D"/>
              </a:buClr>
              <a:defRPr sz="1800" b="0" i="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topba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780330"/>
            <a:ext cx="9144000" cy="77670"/>
          </a:xfrm>
          <a:prstGeom prst="rect">
            <a:avLst/>
          </a:prstGeom>
          <a:solidFill>
            <a:srgbClr val="A6093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74425" y="5893948"/>
            <a:ext cx="2091542" cy="7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5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0" b="1" i="0" cap="all" baseline="0">
                <a:solidFill>
                  <a:srgbClr val="A6093D"/>
                </a:solidFill>
                <a:latin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98720"/>
            <a:ext cx="8229600" cy="4115789"/>
          </a:xfrm>
        </p:spPr>
        <p:txBody>
          <a:bodyPr>
            <a:normAutofit/>
          </a:bodyPr>
          <a:lstStyle>
            <a:lvl1pPr>
              <a:buClr>
                <a:srgbClr val="A6093D"/>
              </a:buClr>
              <a:defRPr sz="1800">
                <a:latin typeface="Arial"/>
              </a:defRPr>
            </a:lvl1pPr>
            <a:lvl2pPr>
              <a:buClr>
                <a:srgbClr val="A6093D"/>
              </a:buClr>
              <a:defRPr sz="1800">
                <a:latin typeface="Arial"/>
              </a:defRPr>
            </a:lvl2pPr>
            <a:lvl3pPr>
              <a:buClr>
                <a:srgbClr val="A6093D"/>
              </a:buClr>
              <a:defRPr sz="1800">
                <a:latin typeface="Arial"/>
              </a:defRPr>
            </a:lvl3pPr>
            <a:lvl4pPr>
              <a:buClr>
                <a:srgbClr val="A6093D"/>
              </a:buClr>
              <a:defRPr sz="1800">
                <a:latin typeface="Arial"/>
              </a:defRPr>
            </a:lvl4pPr>
            <a:lvl5pPr>
              <a:buClr>
                <a:srgbClr val="A6093D"/>
              </a:buClr>
              <a:defRPr sz="18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topba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7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6780330"/>
            <a:ext cx="9144000" cy="77670"/>
          </a:xfrm>
          <a:prstGeom prst="rect">
            <a:avLst/>
          </a:prstGeom>
          <a:solidFill>
            <a:srgbClr val="A6093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74425" y="5893948"/>
            <a:ext cx="2091542" cy="70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8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7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6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4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50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5E408-7B29-AF40-B286-29475E83587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189FA-E85E-2246-973C-FA5BF0DBB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40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gif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jpg"/><Relationship Id="rId2" Type="http://schemas.openxmlformats.org/officeDocument/2006/relationships/image" Target="../media/image13.png"/><Relationship Id="rId16" Type="http://schemas.openxmlformats.org/officeDocument/2006/relationships/image" Target="../media/image2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jp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988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242A39"/>
                </a:solidFill>
              </a:rPr>
              <a:t>Gregory Hager                         Elizabeth </a:t>
            </a:r>
            <a:r>
              <a:rPr lang="en-US" dirty="0" err="1" smtClean="0">
                <a:solidFill>
                  <a:srgbClr val="242A39"/>
                </a:solidFill>
              </a:rPr>
              <a:t>Mynatt</a:t>
            </a:r>
            <a:endParaRPr lang="en-US" dirty="0" smtClean="0">
              <a:solidFill>
                <a:srgbClr val="242A39"/>
              </a:solidFill>
            </a:endParaRPr>
          </a:p>
          <a:p>
            <a:r>
              <a:rPr lang="en-US" sz="2000" dirty="0" smtClean="0">
                <a:solidFill>
                  <a:srgbClr val="242A39"/>
                </a:solidFill>
              </a:rPr>
              <a:t>    Chair							Vice Chair</a:t>
            </a:r>
          </a:p>
          <a:p>
            <a:r>
              <a:rPr lang="en-US" sz="2000" dirty="0" smtClean="0">
                <a:solidFill>
                  <a:srgbClr val="242A39"/>
                </a:solidFill>
              </a:rPr>
              <a:t>Johns Hopkins					Georgia Tech</a:t>
            </a:r>
            <a:endParaRPr lang="en-US" sz="2000" dirty="0">
              <a:solidFill>
                <a:srgbClr val="242A39"/>
              </a:solidFill>
            </a:endParaRPr>
          </a:p>
          <a:p>
            <a:r>
              <a:rPr lang="en-US" sz="2000" dirty="0" smtClean="0">
                <a:solidFill>
                  <a:srgbClr val="242A39"/>
                </a:solidFill>
              </a:rPr>
              <a:t>Ann Drobnis</a:t>
            </a:r>
          </a:p>
          <a:p>
            <a:r>
              <a:rPr lang="en-US" sz="2000" dirty="0" smtClean="0">
                <a:solidFill>
                  <a:srgbClr val="242A39"/>
                </a:solidFill>
              </a:rPr>
              <a:t>Director</a:t>
            </a:r>
            <a:endParaRPr lang="en-US" sz="2000" dirty="0">
              <a:solidFill>
                <a:srgbClr val="242A3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computing community consortium: catalyzing and enabling computing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6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Visioning Goals</a:t>
            </a:r>
            <a:endParaRPr lang="en-US" dirty="0"/>
          </a:p>
        </p:txBody>
      </p:sp>
      <p:pic>
        <p:nvPicPr>
          <p:cNvPr id="5" name="Content Placeholder 4" descr="CCC Chart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8" r="9748"/>
          <a:stretch/>
        </p:blipFill>
        <p:spPr>
          <a:xfrm>
            <a:off x="4884981" y="449829"/>
            <a:ext cx="4259019" cy="5290500"/>
          </a:xfrm>
        </p:spPr>
      </p:pic>
      <p:sp>
        <p:nvSpPr>
          <p:cNvPr id="4" name="Content Placeholder 4"/>
          <p:cNvSpPr txBox="1">
            <a:spLocks/>
          </p:cNvSpPr>
          <p:nvPr/>
        </p:nvSpPr>
        <p:spPr>
          <a:xfrm>
            <a:off x="316376" y="1412931"/>
            <a:ext cx="4734629" cy="518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Communicate the role of CS research to stakeholders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Develop leadership capacity to help shape science policy</a:t>
            </a:r>
          </a:p>
        </p:txBody>
      </p:sp>
    </p:spTree>
    <p:extLst>
      <p:ext uri="{BB962C8B-B14F-4D97-AF65-F5344CB8AC3E}">
        <p14:creationId xmlns:p14="http://schemas.microsoft.com/office/powerpoint/2010/main" val="41991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3314700" y="6346825"/>
            <a:ext cx="2514600" cy="457200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A7EA52">
                    <a:lumMod val="75000"/>
                  </a:srgbClr>
                </a:solidFill>
              </a:rPr>
              <a:t>http://cra.org/</a:t>
            </a:r>
            <a:r>
              <a:rPr lang="en-US" sz="1400" dirty="0" smtClean="0">
                <a:solidFill>
                  <a:srgbClr val="81D31A"/>
                </a:solidFill>
              </a:rPr>
              <a:t>ccc</a:t>
            </a:r>
            <a:endParaRPr lang="en-US" sz="1400" i="1" dirty="0">
              <a:solidFill>
                <a:prstClr val="white"/>
              </a:solidFill>
            </a:endParaRPr>
          </a:p>
        </p:txBody>
      </p:sp>
      <p:pic>
        <p:nvPicPr>
          <p:cNvPr id="40964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4725" y="6297613"/>
            <a:ext cx="5365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11900"/>
            <a:ext cx="5730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Box 9"/>
          <p:cNvSpPr txBox="1">
            <a:spLocks noChangeArrowheads="1"/>
          </p:cNvSpPr>
          <p:nvPr/>
        </p:nvSpPr>
        <p:spPr bwMode="auto">
          <a:xfrm>
            <a:off x="392113" y="3954463"/>
            <a:ext cx="25812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4 meetings during</a:t>
            </a:r>
            <a:b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</a:br>
            <a: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summer 2008</a:t>
            </a:r>
          </a:p>
          <a:p>
            <a:pPr algn="ctr" defTabSz="457200" eaLnBrk="1" hangingPunct="1"/>
            <a:endParaRPr lang="en-US" sz="900" smtClean="0">
              <a:solidFill>
                <a:prstClr val="black"/>
              </a:solidFill>
              <a:latin typeface="Trebuchet MS" pitchFamily="34" charset="0"/>
              <a:cs typeface="+mn-cs"/>
            </a:endParaRPr>
          </a:p>
          <a:p>
            <a:pPr algn="ctr" defTabSz="457200" eaLnBrk="1" hangingPunct="1"/>
            <a: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Roadmap published</a:t>
            </a:r>
            <a:b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</a:br>
            <a:r>
              <a:rPr lang="en-US" sz="18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May 2009</a:t>
            </a:r>
          </a:p>
          <a:p>
            <a:pPr algn="ctr" defTabSz="457200" eaLnBrk="1" hangingPunct="1"/>
            <a:endParaRPr lang="en-US" sz="900" smtClean="0">
              <a:solidFill>
                <a:prstClr val="black"/>
              </a:solidFill>
              <a:latin typeface="Trebuchet MS" pitchFamily="34" charset="0"/>
              <a:cs typeface="+mn-cs"/>
            </a:endParaRPr>
          </a:p>
          <a:p>
            <a:pPr algn="ctr" defTabSz="457200" eaLnBrk="1" hangingPunct="1"/>
            <a:r>
              <a:rPr lang="en-US" sz="1800" b="1" i="1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Extensive discussions</a:t>
            </a:r>
            <a:br>
              <a:rPr lang="en-US" sz="1800" b="1" i="1" smtClean="0">
                <a:solidFill>
                  <a:prstClr val="black"/>
                </a:solidFill>
                <a:latin typeface="Trebuchet MS" pitchFamily="34" charset="0"/>
                <a:cs typeface="+mn-cs"/>
              </a:rPr>
            </a:br>
            <a:r>
              <a:rPr lang="en-US" sz="1800" b="1" i="1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between visioning </a:t>
            </a:r>
            <a:br>
              <a:rPr lang="en-US" sz="1800" b="1" i="1" smtClean="0">
                <a:solidFill>
                  <a:prstClr val="black"/>
                </a:solidFill>
                <a:latin typeface="Trebuchet MS" pitchFamily="34" charset="0"/>
                <a:cs typeface="+mn-cs"/>
              </a:rPr>
            </a:br>
            <a:r>
              <a:rPr lang="en-US" sz="1800" b="1" i="1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leaders &amp; agencies</a:t>
            </a:r>
          </a:p>
        </p:txBody>
      </p:sp>
      <p:pic>
        <p:nvPicPr>
          <p:cNvPr id="40968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"/>
          <a:stretch>
            <a:fillRect/>
          </a:stretch>
        </p:blipFill>
        <p:spPr bwMode="auto">
          <a:xfrm>
            <a:off x="331788" y="1111250"/>
            <a:ext cx="2701925" cy="2843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9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3" t="31741" r="-2"/>
          <a:stretch>
            <a:fillRect/>
          </a:stretch>
        </p:blipFill>
        <p:spPr bwMode="auto">
          <a:xfrm>
            <a:off x="5813425" y="5029200"/>
            <a:ext cx="2998788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TextBox 21"/>
          <p:cNvSpPr txBox="1">
            <a:spLocks noChangeArrowheads="1"/>
          </p:cNvSpPr>
          <p:nvPr/>
        </p:nvSpPr>
        <p:spPr bwMode="auto">
          <a:xfrm>
            <a:off x="4289425" y="5794375"/>
            <a:ext cx="16335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defTabSz="457200" eaLnBrk="1" hangingPunct="1"/>
            <a:r>
              <a:rPr lang="en-US" sz="14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Henrik Chistensen</a:t>
            </a:r>
          </a:p>
          <a:p>
            <a:pPr algn="r" defTabSz="457200" eaLnBrk="1" hangingPunct="1"/>
            <a:r>
              <a:rPr lang="en-US" sz="140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Georgia Tech</a:t>
            </a: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676525" y="1111250"/>
            <a:ext cx="3371575" cy="4043202"/>
            <a:chOff x="2675966" y="1111250"/>
            <a:chExt cx="3372350" cy="4042659"/>
          </a:xfrm>
        </p:grpSpPr>
        <p:sp>
          <p:nvSpPr>
            <p:cNvPr id="40972" name="TextBox 13"/>
            <p:cNvSpPr txBox="1">
              <a:spLocks noChangeArrowheads="1"/>
            </p:cNvSpPr>
            <p:nvPr/>
          </p:nvSpPr>
          <p:spPr bwMode="auto">
            <a:xfrm>
              <a:off x="3071497" y="3953741"/>
              <a:ext cx="2976819" cy="1200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defTabSz="457200" eaLnBrk="1" hangingPunct="1"/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OSTP issues directive to all</a:t>
              </a:r>
            </a:p>
            <a:p>
              <a:pPr algn="ctr" defTabSz="457200" eaLnBrk="1" hangingPunct="1"/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agencies in summer 2010</a:t>
              </a:r>
              <a:b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</a:br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to include robotics in</a:t>
              </a:r>
              <a:b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</a:br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FY 12 budgets</a:t>
              </a:r>
            </a:p>
          </p:txBody>
        </p:sp>
        <p:pic>
          <p:nvPicPr>
            <p:cNvPr id="40973" name="Picture 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160"/>
            <a:stretch>
              <a:fillRect/>
            </a:stretch>
          </p:blipFill>
          <p:spPr bwMode="auto">
            <a:xfrm>
              <a:off x="3215716" y="1111250"/>
              <a:ext cx="2688380" cy="28437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ight Arrow 18"/>
            <p:cNvSpPr/>
            <p:nvPr/>
          </p:nvSpPr>
          <p:spPr>
            <a:xfrm>
              <a:off x="2675966" y="2273300"/>
              <a:ext cx="1079500" cy="5969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5573709" y="1111250"/>
            <a:ext cx="3238499" cy="3765616"/>
            <a:chOff x="5573483" y="1111250"/>
            <a:chExt cx="3239023" cy="3765887"/>
          </a:xfrm>
        </p:grpSpPr>
        <p:sp>
          <p:nvSpPr>
            <p:cNvPr id="40978" name="TextBox 14"/>
            <p:cNvSpPr txBox="1">
              <a:spLocks noChangeArrowheads="1"/>
            </p:cNvSpPr>
            <p:nvPr/>
          </p:nvSpPr>
          <p:spPr bwMode="auto">
            <a:xfrm>
              <a:off x="6309163" y="3953741"/>
              <a:ext cx="2307416" cy="92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defTabSz="457200" eaLnBrk="1" hangingPunct="1"/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National Robotics </a:t>
              </a:r>
              <a:b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</a:br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Initiative announced</a:t>
              </a:r>
            </a:p>
            <a:p>
              <a:pPr algn="ctr" defTabSz="457200" eaLnBrk="1" hangingPunct="1"/>
              <a:r>
                <a:rPr lang="en-US" sz="18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in summer 2011</a:t>
              </a:r>
            </a:p>
          </p:txBody>
        </p:sp>
        <p:pic>
          <p:nvPicPr>
            <p:cNvPr id="40979" name="Picture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9890"/>
            <a:stretch>
              <a:fillRect/>
            </a:stretch>
          </p:blipFill>
          <p:spPr bwMode="auto">
            <a:xfrm>
              <a:off x="6113233" y="1111250"/>
              <a:ext cx="2699273" cy="284378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ight Arrow 23"/>
            <p:cNvSpPr/>
            <p:nvPr/>
          </p:nvSpPr>
          <p:spPr>
            <a:xfrm>
              <a:off x="5573483" y="2273300"/>
              <a:ext cx="1079500" cy="5969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0983" name="Rectangle 2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</a:rPr>
              <a:t>Catalyzing and Enabling: Robotics</a:t>
            </a:r>
          </a:p>
        </p:txBody>
      </p:sp>
    </p:spTree>
    <p:extLst>
      <p:ext uri="{BB962C8B-B14F-4D97-AF65-F5344CB8AC3E}">
        <p14:creationId xmlns:p14="http://schemas.microsoft.com/office/powerpoint/2010/main" val="288351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3314700" y="6346825"/>
            <a:ext cx="2514600" cy="457200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A7EA52">
                    <a:lumMod val="75000"/>
                  </a:srgbClr>
                </a:solidFill>
              </a:rPr>
              <a:t>http://cra.org/</a:t>
            </a:r>
            <a:r>
              <a:rPr lang="en-US" sz="1400" dirty="0" smtClean="0">
                <a:solidFill>
                  <a:srgbClr val="81D31A"/>
                </a:solidFill>
              </a:rPr>
              <a:t>ccc</a:t>
            </a:r>
            <a:endParaRPr lang="en-US" sz="1400" i="1" dirty="0">
              <a:solidFill>
                <a:prstClr val="white"/>
              </a:solidFill>
            </a:endParaRPr>
          </a:p>
        </p:txBody>
      </p:sp>
      <p:pic>
        <p:nvPicPr>
          <p:cNvPr id="40964" name="Picture 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4725" y="6297613"/>
            <a:ext cx="5365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11900"/>
            <a:ext cx="5730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3" name="Rectangle 2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</a:rPr>
              <a:t>Catalyzing and Enabling: Big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13434"/>
            <a:ext cx="2826328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413434"/>
            <a:ext cx="2893712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1413434"/>
            <a:ext cx="5444322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1413434"/>
            <a:ext cx="2826328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21"/>
          <p:cNvSpPr txBox="1">
            <a:spLocks noChangeArrowheads="1"/>
          </p:cNvSpPr>
          <p:nvPr/>
        </p:nvSpPr>
        <p:spPr bwMode="auto">
          <a:xfrm>
            <a:off x="7086600" y="5375834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2012</a:t>
            </a:r>
          </a:p>
        </p:txBody>
      </p: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2895600" y="5375834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2008</a:t>
            </a:r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5410200" y="5375834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2010</a:t>
            </a:r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1447800" y="5375834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2008</a:t>
            </a:r>
          </a:p>
        </p:txBody>
      </p:sp>
    </p:spTree>
    <p:extLst>
      <p:ext uri="{BB962C8B-B14F-4D97-AF65-F5344CB8AC3E}">
        <p14:creationId xmlns:p14="http://schemas.microsoft.com/office/powerpoint/2010/main" val="70923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/>
          <p:cNvSpPr txBox="1">
            <a:spLocks/>
          </p:cNvSpPr>
          <p:nvPr/>
        </p:nvSpPr>
        <p:spPr>
          <a:xfrm>
            <a:off x="3314700" y="6346825"/>
            <a:ext cx="2514600" cy="457200"/>
          </a:xfrm>
          <a:prstGeom prst="rect">
            <a:avLst/>
          </a:prstGeom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A7EA52">
                    <a:lumMod val="75000"/>
                  </a:srgbClr>
                </a:solidFill>
              </a:rPr>
              <a:t>http://cra.org/</a:t>
            </a:r>
            <a:r>
              <a:rPr lang="en-US" sz="1400" dirty="0" smtClean="0">
                <a:solidFill>
                  <a:srgbClr val="81D31A"/>
                </a:solidFill>
              </a:rPr>
              <a:t>ccc</a:t>
            </a:r>
            <a:endParaRPr lang="en-US" sz="1400" i="1" dirty="0">
              <a:solidFill>
                <a:prstClr val="white"/>
              </a:solidFill>
            </a:endParaRPr>
          </a:p>
        </p:txBody>
      </p:sp>
      <p:pic>
        <p:nvPicPr>
          <p:cNvPr id="40964" name="Picture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725" y="6297613"/>
            <a:ext cx="5365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" t="17172" r="86652" b="29820"/>
          <a:stretch>
            <a:fillRect/>
          </a:stretch>
        </p:blipFill>
        <p:spPr bwMode="auto">
          <a:xfrm>
            <a:off x="0" y="6311900"/>
            <a:ext cx="5730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TextBox 21"/>
          <p:cNvSpPr txBox="1">
            <a:spLocks noChangeArrowheads="1"/>
          </p:cNvSpPr>
          <p:nvPr/>
        </p:nvSpPr>
        <p:spPr bwMode="auto">
          <a:xfrm>
            <a:off x="533399" y="5814392"/>
            <a:ext cx="15637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Josep Torrellas</a:t>
            </a:r>
          </a:p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UIUC</a:t>
            </a:r>
          </a:p>
        </p:txBody>
      </p:sp>
      <p:sp>
        <p:nvSpPr>
          <p:cNvPr id="40983" name="Rectangle 2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8945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ffectLst/>
              </a:rPr>
              <a:t>Catalyzing and Enabling: Architecture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92" y="874644"/>
            <a:ext cx="2473036" cy="32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0" y="4532243"/>
            <a:ext cx="1981200" cy="1317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930" y="4542183"/>
            <a:ext cx="1981200" cy="13160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209" y="4532242"/>
            <a:ext cx="1371600" cy="1319964"/>
          </a:xfrm>
          <a:prstGeom prst="rect">
            <a:avLst/>
          </a:prstGeom>
        </p:spPr>
      </p:pic>
      <p:sp>
        <p:nvSpPr>
          <p:cNvPr id="31" name="TextBox 21"/>
          <p:cNvSpPr txBox="1">
            <a:spLocks noChangeArrowheads="1"/>
          </p:cNvSpPr>
          <p:nvPr/>
        </p:nvSpPr>
        <p:spPr bwMode="auto">
          <a:xfrm>
            <a:off x="2555665" y="5804452"/>
            <a:ext cx="10947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Mark Oskin</a:t>
            </a:r>
          </a:p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Washington</a:t>
            </a:r>
          </a:p>
        </p:txBody>
      </p:sp>
      <p:sp>
        <p:nvSpPr>
          <p:cNvPr id="32" name="TextBox 21"/>
          <p:cNvSpPr txBox="1">
            <a:spLocks noChangeArrowheads="1"/>
          </p:cNvSpPr>
          <p:nvPr/>
        </p:nvSpPr>
        <p:spPr bwMode="auto">
          <a:xfrm>
            <a:off x="4792457" y="5834270"/>
            <a:ext cx="1429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Mark Hill</a:t>
            </a:r>
          </a:p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Wisconsin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244602" y="4089400"/>
            <a:ext cx="5629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US" sz="1400" dirty="0" smtClean="0">
                <a:solidFill>
                  <a:prstClr val="black"/>
                </a:solidFill>
                <a:latin typeface="Trebuchet MS" pitchFamily="34" charset="0"/>
                <a:cs typeface="+mn-cs"/>
              </a:rPr>
              <a:t>2010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401416" y="904460"/>
            <a:ext cx="3370872" cy="3511767"/>
            <a:chOff x="1401416" y="904460"/>
            <a:chExt cx="3370872" cy="3511767"/>
          </a:xfrm>
        </p:grpSpPr>
        <p:grpSp>
          <p:nvGrpSpPr>
            <p:cNvPr id="5" name="Group 4"/>
            <p:cNvGrpSpPr/>
            <p:nvPr/>
          </p:nvGrpSpPr>
          <p:grpSpPr>
            <a:xfrm>
              <a:off x="1401416" y="904460"/>
              <a:ext cx="3370872" cy="3200400"/>
              <a:chOff x="2514600" y="824948"/>
              <a:chExt cx="3370872" cy="32004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2435" y="824948"/>
                <a:ext cx="2473037" cy="3200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3" name="Right Arrow 22"/>
              <p:cNvSpPr/>
              <p:nvPr/>
            </p:nvSpPr>
            <p:spPr bwMode="auto">
              <a:xfrm>
                <a:off x="2514600" y="2286000"/>
                <a:ext cx="1079252" cy="59698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TextBox 21"/>
            <p:cNvSpPr txBox="1">
              <a:spLocks noChangeArrowheads="1"/>
            </p:cNvSpPr>
            <p:nvPr/>
          </p:nvSpPr>
          <p:spPr bwMode="auto">
            <a:xfrm>
              <a:off x="3130550" y="4108450"/>
              <a:ext cx="5629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defTabSz="457200" eaLnBrk="1" hangingPunct="1"/>
              <a:r>
                <a:rPr lang="en-US" sz="14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2010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97193" y="934277"/>
            <a:ext cx="3326476" cy="3520050"/>
            <a:chOff x="3397193" y="934277"/>
            <a:chExt cx="3326476" cy="3520050"/>
          </a:xfrm>
        </p:grpSpPr>
        <p:grpSp>
          <p:nvGrpSpPr>
            <p:cNvPr id="13" name="Group 12"/>
            <p:cNvGrpSpPr/>
            <p:nvPr/>
          </p:nvGrpSpPr>
          <p:grpSpPr>
            <a:xfrm>
              <a:off x="3397193" y="934277"/>
              <a:ext cx="3326476" cy="3200400"/>
              <a:chOff x="3397193" y="934277"/>
              <a:chExt cx="3326476" cy="3200400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0633" y="934277"/>
                <a:ext cx="2473036" cy="3200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7" name="Right Arrow 26"/>
              <p:cNvSpPr/>
              <p:nvPr/>
            </p:nvSpPr>
            <p:spPr bwMode="auto">
              <a:xfrm>
                <a:off x="3397193" y="2359217"/>
                <a:ext cx="1079325" cy="596857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" name="TextBox 21"/>
            <p:cNvSpPr txBox="1">
              <a:spLocks noChangeArrowheads="1"/>
            </p:cNvSpPr>
            <p:nvPr/>
          </p:nvSpPr>
          <p:spPr bwMode="auto">
            <a:xfrm>
              <a:off x="5226052" y="4146550"/>
              <a:ext cx="5629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defTabSz="457200" eaLnBrk="1" hangingPunct="1"/>
              <a:r>
                <a:rPr lang="en-US" sz="14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2012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97555" y="964095"/>
            <a:ext cx="3319671" cy="3521982"/>
            <a:chOff x="5297555" y="964095"/>
            <a:chExt cx="3319671" cy="3521982"/>
          </a:xfrm>
        </p:grpSpPr>
        <p:grpSp>
          <p:nvGrpSpPr>
            <p:cNvPr id="14" name="Group 13"/>
            <p:cNvGrpSpPr/>
            <p:nvPr/>
          </p:nvGrpSpPr>
          <p:grpSpPr>
            <a:xfrm>
              <a:off x="5297555" y="964095"/>
              <a:ext cx="3319671" cy="3200401"/>
              <a:chOff x="5297555" y="964095"/>
              <a:chExt cx="3319671" cy="3200401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4189" y="964095"/>
                <a:ext cx="2473037" cy="320040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2" name="Right Arrow 21"/>
              <p:cNvSpPr/>
              <p:nvPr/>
            </p:nvSpPr>
            <p:spPr bwMode="auto">
              <a:xfrm>
                <a:off x="5297555" y="2356566"/>
                <a:ext cx="1079325" cy="596857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TextBox 21"/>
            <p:cNvSpPr txBox="1">
              <a:spLocks noChangeArrowheads="1"/>
            </p:cNvSpPr>
            <p:nvPr/>
          </p:nvSpPr>
          <p:spPr bwMode="auto">
            <a:xfrm>
              <a:off x="7099300" y="4178300"/>
              <a:ext cx="5629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defTabSz="457200" eaLnBrk="1" hangingPunct="1"/>
              <a:r>
                <a:rPr lang="en-US" sz="1400" dirty="0" smtClean="0">
                  <a:solidFill>
                    <a:prstClr val="black"/>
                  </a:solidFill>
                  <a:latin typeface="Trebuchet MS" pitchFamily="34" charset="0"/>
                  <a:cs typeface="+mn-cs"/>
                </a:rPr>
                <a:t>2013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494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83" y="1110231"/>
            <a:ext cx="3055200" cy="2270932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44762" cy="1143000"/>
          </a:xfrm>
        </p:spPr>
        <p:txBody>
          <a:bodyPr/>
          <a:lstStyle/>
          <a:p>
            <a:r>
              <a:rPr lang="en-US" dirty="0" smtClean="0"/>
              <a:t>Catalyzing and Enabling: Health IT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481827" y="1255136"/>
            <a:ext cx="4835870" cy="2168080"/>
            <a:chOff x="3481827" y="1255136"/>
            <a:chExt cx="4835870" cy="216808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63050" y="1255136"/>
              <a:ext cx="4154647" cy="2168080"/>
            </a:xfrm>
            <a:prstGeom prst="rect">
              <a:avLst/>
            </a:prstGeom>
          </p:spPr>
        </p:pic>
        <p:sp>
          <p:nvSpPr>
            <p:cNvPr id="13" name="Right Arrow 12"/>
            <p:cNvSpPr/>
            <p:nvPr/>
          </p:nvSpPr>
          <p:spPr>
            <a:xfrm>
              <a:off x="3481827" y="2119535"/>
              <a:ext cx="496202" cy="454186"/>
            </a:xfrm>
            <a:prstGeom prst="rightArrow">
              <a:avLst/>
            </a:prstGeom>
            <a:solidFill>
              <a:srgbClr val="A6093D"/>
            </a:solidFill>
            <a:ln>
              <a:solidFill>
                <a:srgbClr val="A6093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19" y="3759651"/>
            <a:ext cx="1760984" cy="20943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9589" y="5896009"/>
            <a:ext cx="2835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October 2012 Workshop</a:t>
            </a:r>
            <a:endParaRPr lang="en-US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3482843" y="3601383"/>
            <a:ext cx="4836862" cy="2370323"/>
            <a:chOff x="3482843" y="3601383"/>
            <a:chExt cx="4836862" cy="237032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87"/>
            <a:stretch/>
          </p:blipFill>
          <p:spPr>
            <a:xfrm>
              <a:off x="4163053" y="3601383"/>
              <a:ext cx="4156652" cy="2370323"/>
            </a:xfrm>
            <a:prstGeom prst="rect">
              <a:avLst/>
            </a:prstGeom>
          </p:spPr>
        </p:pic>
        <p:sp>
          <p:nvSpPr>
            <p:cNvPr id="17" name="Right Arrow 16"/>
            <p:cNvSpPr/>
            <p:nvPr/>
          </p:nvSpPr>
          <p:spPr>
            <a:xfrm>
              <a:off x="3482843" y="4660618"/>
              <a:ext cx="496202" cy="454186"/>
            </a:xfrm>
            <a:prstGeom prst="rightArrow">
              <a:avLst/>
            </a:prstGeom>
            <a:solidFill>
              <a:srgbClr val="A6093D"/>
            </a:solidFill>
            <a:ln>
              <a:solidFill>
                <a:srgbClr val="A6093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434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sky ideas Conference Tracks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rgbClr val="A6093D"/>
              </a:buClr>
            </a:pPr>
            <a:r>
              <a:rPr lang="en-US" dirty="0" smtClean="0"/>
              <a:t>Special “Blue Sky Ideas” tracks at leading conferences </a:t>
            </a:r>
            <a:endParaRPr lang="en-US" dirty="0"/>
          </a:p>
          <a:p>
            <a:pPr lvl="1">
              <a:buClr>
                <a:srgbClr val="A6093D"/>
              </a:buClr>
            </a:pPr>
            <a:r>
              <a:rPr lang="en-US" dirty="0" smtClean="0"/>
              <a:t>Reach beyond usual papers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CCC provides prize money for top 3 papers</a:t>
            </a:r>
          </a:p>
          <a:p>
            <a:pPr lvl="1">
              <a:buClr>
                <a:srgbClr val="A6093D"/>
              </a:buClr>
            </a:pPr>
            <a:r>
              <a:rPr lang="en-US" dirty="0" smtClean="0"/>
              <a:t>Papers should be:</a:t>
            </a:r>
          </a:p>
          <a:p>
            <a:pPr lvl="2">
              <a:buClr>
                <a:srgbClr val="A6093D"/>
              </a:buClr>
            </a:pPr>
            <a:r>
              <a:rPr lang="en-US" dirty="0" smtClean="0"/>
              <a:t>open-ended</a:t>
            </a:r>
          </a:p>
          <a:p>
            <a:pPr lvl="2">
              <a:buClr>
                <a:srgbClr val="A6093D"/>
              </a:buClr>
            </a:pPr>
            <a:r>
              <a:rPr lang="en-US" dirty="0" smtClean="0"/>
              <a:t>“outrageous” or “wacky”</a:t>
            </a:r>
          </a:p>
          <a:p>
            <a:pPr lvl="2">
              <a:buClr>
                <a:srgbClr val="A6093D"/>
              </a:buClr>
            </a:pPr>
            <a:r>
              <a:rPr lang="en-US" dirty="0" smtClean="0"/>
              <a:t>Present new problems, new application domains or new methodologies  </a:t>
            </a:r>
          </a:p>
          <a:p>
            <a:pPr lvl="2">
              <a:buClr>
                <a:srgbClr val="A6093D"/>
              </a:buClr>
            </a:pPr>
            <a:r>
              <a:rPr lang="en-US" dirty="0" smtClean="0"/>
              <a:t>Relatively short (4-6 pages)</a:t>
            </a:r>
          </a:p>
          <a:p>
            <a:pPr lvl="2">
              <a:buClr>
                <a:srgbClr val="A6093D"/>
              </a:buClr>
            </a:pPr>
            <a:r>
              <a:rPr lang="en-US" dirty="0" smtClean="0"/>
              <a:t>Published after the conference</a:t>
            </a:r>
          </a:p>
        </p:txBody>
      </p:sp>
    </p:spTree>
    <p:extLst>
      <p:ext uri="{BB962C8B-B14F-4D97-AF65-F5344CB8AC3E}">
        <p14:creationId xmlns:p14="http://schemas.microsoft.com/office/powerpoint/2010/main" val="354547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rgbClr val="A6093D"/>
              </a:buClr>
            </a:pPr>
            <a:r>
              <a:rPr lang="en-US" dirty="0" smtClean="0"/>
              <a:t>Conference Organizers write a proposal, indicating how papers will be solicited and reviewed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Blue Sky Chair and Director read proposals and determine viability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Once Track is approved, a CCC liaison is assigned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BS Chair or liaison may attend the Conference to present information about the CCC and the awards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6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 Sky Ideas Conference Tracks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Clr>
                <a:srgbClr val="A6093D"/>
              </a:buClr>
            </a:pPr>
            <a:r>
              <a:rPr lang="en-US" dirty="0" smtClean="0"/>
              <a:t>BuildSys 2012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Computational Sustainability Track @ AAAI 2013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Computational Sustainability Award @ CHI 2013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Robotics: Science and Systems 2013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Conference on Innovation Data Systems Research (CIDR-2013)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Autonomous Agents and </a:t>
            </a:r>
            <a:r>
              <a:rPr lang="en-US" dirty="0" err="1" smtClean="0"/>
              <a:t>MultiAgent</a:t>
            </a:r>
            <a:r>
              <a:rPr lang="en-US" dirty="0" smtClean="0"/>
              <a:t> Systems (AAMAS-2014)</a:t>
            </a:r>
          </a:p>
          <a:p>
            <a:pPr>
              <a:buClr>
                <a:srgbClr val="A6093D"/>
              </a:buClr>
            </a:pPr>
            <a:r>
              <a:rPr lang="en-US" dirty="0" smtClean="0"/>
              <a:t>Upcoming:</a:t>
            </a:r>
          </a:p>
          <a:p>
            <a:pPr lvl="1">
              <a:buClr>
                <a:srgbClr val="A6093D"/>
              </a:buClr>
            </a:pPr>
            <a:r>
              <a:rPr lang="en-US" dirty="0" smtClean="0"/>
              <a:t>Foundations of Software Engineering 2014</a:t>
            </a:r>
          </a:p>
          <a:p>
            <a:pPr lvl="1">
              <a:buClr>
                <a:srgbClr val="A6093D"/>
              </a:buClr>
            </a:pPr>
            <a:r>
              <a:rPr lang="en-US" dirty="0" smtClean="0"/>
              <a:t>Association for the Advancement of Artificial Intelligence 2015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1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CCC: Catalyzing and Enabling Computing Research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445167"/>
            <a:ext cx="6400800" cy="126703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242A39"/>
                </a:solidFill>
              </a:rPr>
              <a:t>Elizabeth Mynatt</a:t>
            </a:r>
          </a:p>
          <a:p>
            <a:r>
              <a:rPr lang="en-US" dirty="0" smtClean="0">
                <a:solidFill>
                  <a:srgbClr val="242A39"/>
                </a:solidFill>
              </a:rPr>
              <a:t>CCC Vice Chair</a:t>
            </a:r>
          </a:p>
          <a:p>
            <a:r>
              <a:rPr lang="en-US" dirty="0" smtClean="0">
                <a:solidFill>
                  <a:srgbClr val="242A39"/>
                </a:solidFill>
              </a:rPr>
              <a:t>Georgia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240990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0718" y="356944"/>
            <a:ext cx="8229600" cy="78360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 </a:t>
            </a:r>
            <a:r>
              <a:rPr lang="en-US" sz="3200" smtClean="0"/>
              <a:t>Motivating Questions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How do we energize the community around “big ideas” that will create excitement and energy </a:t>
            </a:r>
            <a:r>
              <a:rPr lang="en-US" sz="2400" dirty="0" smtClean="0"/>
              <a:t>for computing and computational research?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How do we shape </a:t>
            </a:r>
            <a:r>
              <a:rPr lang="en-US" sz="2400" dirty="0" smtClean="0"/>
              <a:t>and articulate </a:t>
            </a:r>
            <a:r>
              <a:rPr lang="en-US" sz="2400" dirty="0"/>
              <a:t>our relevance to national priorities?</a:t>
            </a:r>
          </a:p>
          <a:p>
            <a:endParaRPr lang="en-US" sz="2400" dirty="0" smtClean="0"/>
          </a:p>
          <a:p>
            <a:r>
              <a:rPr lang="en-US" sz="2400" dirty="0" smtClean="0"/>
              <a:t>How do we communicate these ideas, as a community, to science policy and funding leadership?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206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8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effectLst/>
              </a:rPr>
              <a:t>The Computing Community Consortium</a:t>
            </a:r>
          </a:p>
        </p:txBody>
      </p:sp>
      <p:sp>
        <p:nvSpPr>
          <p:cNvPr id="22537" name="Rectangle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4163" indent="-282575" eaLnBrk="1" hangingPunct="1">
              <a:buClr>
                <a:srgbClr val="A6093D"/>
              </a:buClr>
            </a:pPr>
            <a:r>
              <a:rPr lang="en-US" dirty="0" smtClean="0"/>
              <a:t>Established in 2006 as a standing committee of the Computing Research Association </a:t>
            </a:r>
          </a:p>
          <a:p>
            <a:pPr marL="284163" indent="-282575" eaLnBrk="1" hangingPunct="1">
              <a:buClr>
                <a:srgbClr val="A6093D"/>
              </a:buClr>
            </a:pPr>
            <a:r>
              <a:rPr lang="en-US" dirty="0" smtClean="0"/>
              <a:t>Funded by NSF under a Cooperative Agreement</a:t>
            </a:r>
          </a:p>
          <a:p>
            <a:pPr marL="603251" lvl="1" indent="-282575" eaLnBrk="1" hangingPunct="1">
              <a:buClr>
                <a:srgbClr val="A6093D"/>
              </a:buClr>
            </a:pPr>
            <a:r>
              <a:rPr lang="en-US" dirty="0" smtClean="0"/>
              <a:t>Second Award began in 2012, </a:t>
            </a:r>
            <a:br>
              <a:rPr lang="en-US" dirty="0" smtClean="0"/>
            </a:br>
            <a:r>
              <a:rPr lang="en-US" dirty="0" smtClean="0"/>
              <a:t>recently completed Reverse Site Visit</a:t>
            </a:r>
          </a:p>
          <a:p>
            <a:pPr marL="284163" indent="-282575" eaLnBrk="1" hangingPunct="1">
              <a:buClr>
                <a:srgbClr val="A6093D"/>
              </a:buClr>
            </a:pPr>
            <a:r>
              <a:rPr lang="en-US" dirty="0" smtClean="0"/>
              <a:t>Facilitates the development of a bold, multi-themed vision for computing research – and communicates this vision to stakeholders</a:t>
            </a:r>
          </a:p>
          <a:p>
            <a:pPr marL="284163" indent="-282575" eaLnBrk="1" hangingPunct="1">
              <a:buClr>
                <a:srgbClr val="A6093D"/>
              </a:buClr>
            </a:pPr>
            <a:r>
              <a:rPr lang="en-US" dirty="0" smtClean="0"/>
              <a:t>Led by a broad-based Council</a:t>
            </a:r>
          </a:p>
          <a:p>
            <a:pPr marL="284163" indent="-282575" eaLnBrk="1" hangingPunct="1">
              <a:buClr>
                <a:srgbClr val="A6093D"/>
              </a:buClr>
            </a:pPr>
            <a:r>
              <a:rPr lang="en-US" dirty="0" smtClean="0"/>
              <a:t>Staffed by CRA</a:t>
            </a:r>
          </a:p>
        </p:txBody>
      </p:sp>
    </p:spTree>
    <p:extLst>
      <p:ext uri="{BB962C8B-B14F-4D97-AF65-F5344CB8AC3E}">
        <p14:creationId xmlns:p14="http://schemas.microsoft.com/office/powerpoint/2010/main" val="400771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CCC Council – executive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38960" y="1598720"/>
            <a:ext cx="5986322" cy="4115789"/>
          </a:xfrm>
        </p:spPr>
        <p:txBody>
          <a:bodyPr>
            <a:normAutofit/>
          </a:bodyPr>
          <a:lstStyle/>
          <a:p>
            <a:r>
              <a:rPr lang="en-US" sz="2100" dirty="0" smtClean="0"/>
              <a:t>Greg Hager, Johns Hopkins Univ. (Chair)</a:t>
            </a:r>
          </a:p>
          <a:p>
            <a:r>
              <a:rPr lang="en-US" sz="2100" dirty="0" smtClean="0"/>
              <a:t>Beth </a:t>
            </a:r>
            <a:r>
              <a:rPr lang="en-US" sz="2100" dirty="0" err="1" smtClean="0"/>
              <a:t>Mynatt</a:t>
            </a:r>
            <a:r>
              <a:rPr lang="en-US" sz="2100" dirty="0" smtClean="0"/>
              <a:t>, Georgia Tech (Vice Chair)</a:t>
            </a:r>
          </a:p>
          <a:p>
            <a:r>
              <a:rPr lang="en-US" sz="2100" dirty="0"/>
              <a:t>Susan Graham, UC Berkeley (Past Chair</a:t>
            </a:r>
            <a:r>
              <a:rPr lang="en-US" sz="2100" dirty="0" smtClean="0"/>
              <a:t>)</a:t>
            </a:r>
          </a:p>
          <a:p>
            <a:r>
              <a:rPr lang="en-US" sz="2100" dirty="0" smtClean="0"/>
              <a:t>Bob </a:t>
            </a:r>
            <a:r>
              <a:rPr lang="en-US" sz="2100" dirty="0" err="1" smtClean="0"/>
              <a:t>Sproull</a:t>
            </a:r>
            <a:r>
              <a:rPr lang="en-US" sz="2100" dirty="0" smtClean="0"/>
              <a:t>, formerly Sun Labs, Oracle</a:t>
            </a:r>
          </a:p>
          <a:p>
            <a:r>
              <a:rPr lang="en-US" sz="2100" dirty="0" smtClean="0"/>
              <a:t>Liz Bradley, University of Colorado, Boulder</a:t>
            </a:r>
          </a:p>
          <a:p>
            <a:r>
              <a:rPr lang="en-US" sz="2100" dirty="0" smtClean="0"/>
              <a:t>Mark Hill, University of Wisconsin, Madison </a:t>
            </a:r>
          </a:p>
          <a:p>
            <a:r>
              <a:rPr lang="en-US" sz="2100" dirty="0" smtClean="0"/>
              <a:t>Ann Drobnis, Director </a:t>
            </a:r>
          </a:p>
          <a:p>
            <a:r>
              <a:rPr lang="en-US" sz="2100" dirty="0" smtClean="0"/>
              <a:t>Andy Bernat, CRA Executive Director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4196" y="6242603"/>
            <a:ext cx="4074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Executive Committee</a:t>
            </a:r>
          </a:p>
          <a:p>
            <a:r>
              <a:rPr lang="en-US" sz="1400" dirty="0" smtClean="0"/>
              <a:t>** 1 year leave</a:t>
            </a:r>
            <a:endParaRPr lang="en-US" sz="1400" dirty="0"/>
          </a:p>
        </p:txBody>
      </p:sp>
      <p:pic>
        <p:nvPicPr>
          <p:cNvPr id="8" name="Picture 7" descr="sgrah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23" y="2810881"/>
            <a:ext cx="1270000" cy="1270000"/>
          </a:xfrm>
          <a:prstGeom prst="rect">
            <a:avLst/>
          </a:prstGeom>
        </p:spPr>
      </p:pic>
      <p:pic>
        <p:nvPicPr>
          <p:cNvPr id="10" name="Picture 9" descr="and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4571509"/>
            <a:ext cx="1143000" cy="1143000"/>
          </a:xfrm>
          <a:prstGeom prst="rect">
            <a:avLst/>
          </a:prstGeom>
        </p:spPr>
      </p:pic>
      <p:pic>
        <p:nvPicPr>
          <p:cNvPr id="11" name="Picture 10" descr="mynat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7159" y="1063363"/>
            <a:ext cx="1270000" cy="1270000"/>
          </a:xfrm>
          <a:prstGeom prst="rect">
            <a:avLst/>
          </a:prstGeom>
        </p:spPr>
      </p:pic>
      <p:pic>
        <p:nvPicPr>
          <p:cNvPr id="12" name="Picture 11" descr="awd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623" y="4571509"/>
            <a:ext cx="1065685" cy="1303212"/>
          </a:xfrm>
          <a:prstGeom prst="rect">
            <a:avLst/>
          </a:prstGeom>
        </p:spPr>
      </p:pic>
      <p:pic>
        <p:nvPicPr>
          <p:cNvPr id="13" name="Picture 12" descr="bsproull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649" y="4989896"/>
            <a:ext cx="1143000" cy="1143000"/>
          </a:xfrm>
          <a:prstGeom prst="rect">
            <a:avLst/>
          </a:prstGeom>
        </p:spPr>
      </p:pic>
      <p:pic>
        <p:nvPicPr>
          <p:cNvPr id="14" name="Picture 13" descr="lbradley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2004" y="4989896"/>
            <a:ext cx="1143000" cy="1143000"/>
          </a:xfrm>
          <a:prstGeom prst="rect">
            <a:avLst/>
          </a:prstGeom>
        </p:spPr>
      </p:pic>
      <p:pic>
        <p:nvPicPr>
          <p:cNvPr id="15" name="Picture 14" descr="mhill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1529" y="2810881"/>
            <a:ext cx="1142278" cy="1149743"/>
          </a:xfrm>
          <a:prstGeom prst="rect">
            <a:avLst/>
          </a:prstGeom>
        </p:spPr>
      </p:pic>
      <p:pic>
        <p:nvPicPr>
          <p:cNvPr id="6" name="Picture 5" descr="hager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96" y="1063363"/>
            <a:ext cx="1340927" cy="138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20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CCC Council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477293" y="1097594"/>
            <a:ext cx="4155393" cy="5017570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1400" dirty="0" smtClean="0"/>
              <a:t>   Terms ending June 2017</a:t>
            </a:r>
          </a:p>
          <a:p>
            <a:pPr lvl="1"/>
            <a:r>
              <a:rPr lang="en-US" sz="1400" dirty="0" smtClean="0"/>
              <a:t>Lorenzo </a:t>
            </a:r>
            <a:r>
              <a:rPr lang="en-US" sz="1400" dirty="0" err="1" smtClean="0"/>
              <a:t>Alvisi</a:t>
            </a:r>
            <a:r>
              <a:rPr lang="en-US" sz="1400" dirty="0" smtClean="0"/>
              <a:t>, UT Austin</a:t>
            </a:r>
          </a:p>
          <a:p>
            <a:pPr lvl="1"/>
            <a:r>
              <a:rPr lang="en-US" sz="1400" dirty="0" err="1" smtClean="0"/>
              <a:t>Vasant</a:t>
            </a:r>
            <a:r>
              <a:rPr lang="en-US" sz="1400" dirty="0" smtClean="0"/>
              <a:t> </a:t>
            </a:r>
            <a:r>
              <a:rPr lang="en-US" sz="1400" dirty="0" err="1" smtClean="0"/>
              <a:t>Honavar</a:t>
            </a:r>
            <a:r>
              <a:rPr lang="en-US" sz="1400" dirty="0" smtClean="0"/>
              <a:t>, Penn State</a:t>
            </a:r>
          </a:p>
          <a:p>
            <a:pPr lvl="1"/>
            <a:r>
              <a:rPr lang="en-US" sz="1400" dirty="0" smtClean="0"/>
              <a:t>Jennifer Rexford, Princeton</a:t>
            </a:r>
          </a:p>
          <a:p>
            <a:pPr lvl="1"/>
            <a:r>
              <a:rPr lang="en-US" sz="1400" dirty="0" smtClean="0"/>
              <a:t>Debra Richardson, UC Irvine</a:t>
            </a:r>
          </a:p>
          <a:p>
            <a:pPr lvl="1"/>
            <a:r>
              <a:rPr lang="en-US" sz="1400" dirty="0" err="1" smtClean="0"/>
              <a:t>Klara</a:t>
            </a:r>
            <a:r>
              <a:rPr lang="en-US" sz="1400" dirty="0" smtClean="0"/>
              <a:t> </a:t>
            </a:r>
            <a:r>
              <a:rPr lang="en-US" sz="1400" dirty="0" err="1" smtClean="0"/>
              <a:t>Nahrstedt</a:t>
            </a:r>
            <a:r>
              <a:rPr lang="en-US" sz="1400" dirty="0" smtClean="0"/>
              <a:t>, UIUC</a:t>
            </a:r>
          </a:p>
          <a:p>
            <a:pPr lvl="1"/>
            <a:r>
              <a:rPr lang="en-US" sz="1400" dirty="0" smtClean="0"/>
              <a:t>Ben Zorn, Microsoft Research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   Terms </a:t>
            </a:r>
            <a:r>
              <a:rPr lang="en-US" sz="1400" dirty="0"/>
              <a:t>ending June 2016</a:t>
            </a:r>
          </a:p>
          <a:p>
            <a:pPr lvl="1"/>
            <a:r>
              <a:rPr lang="en-US" sz="1400" dirty="0"/>
              <a:t>Randy Bryant, CMU**</a:t>
            </a:r>
          </a:p>
          <a:p>
            <a:pPr lvl="1"/>
            <a:r>
              <a:rPr lang="en-US" sz="1400" dirty="0" err="1"/>
              <a:t>Limor</a:t>
            </a:r>
            <a:r>
              <a:rPr lang="en-US" sz="1400" dirty="0"/>
              <a:t> Fix, formerly Intel</a:t>
            </a:r>
          </a:p>
          <a:p>
            <a:pPr lvl="1"/>
            <a:r>
              <a:rPr lang="en-US" sz="1400" dirty="0" smtClean="0"/>
              <a:t>Tal </a:t>
            </a:r>
            <a:r>
              <a:rPr lang="en-US" sz="1400" dirty="0"/>
              <a:t>Rabin, IBM</a:t>
            </a:r>
          </a:p>
          <a:p>
            <a:pPr lvl="1"/>
            <a:r>
              <a:rPr lang="en-US" sz="1400" dirty="0"/>
              <a:t>Daniela </a:t>
            </a:r>
            <a:r>
              <a:rPr lang="en-US" sz="1400" dirty="0" err="1"/>
              <a:t>Rus</a:t>
            </a:r>
            <a:r>
              <a:rPr lang="en-US" sz="1400" dirty="0"/>
              <a:t>, MIT</a:t>
            </a:r>
          </a:p>
          <a:p>
            <a:pPr lvl="1"/>
            <a:r>
              <a:rPr lang="en-US" sz="1400" dirty="0"/>
              <a:t>Ross Whitaker, Univ. Utah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   Terms </a:t>
            </a:r>
            <a:r>
              <a:rPr lang="en-US" sz="1400" dirty="0"/>
              <a:t>ending June 2015</a:t>
            </a:r>
          </a:p>
          <a:p>
            <a:pPr lvl="1"/>
            <a:r>
              <a:rPr lang="en-US" sz="1400" dirty="0" smtClean="0"/>
              <a:t>Sue </a:t>
            </a:r>
            <a:r>
              <a:rPr lang="en-US" sz="1400" dirty="0"/>
              <a:t>Davidson, Univ. Pennsylvania</a:t>
            </a:r>
          </a:p>
          <a:p>
            <a:pPr lvl="1"/>
            <a:r>
              <a:rPr lang="en-US" sz="1400" dirty="0"/>
              <a:t>Joe Evans, Univ. Kansas</a:t>
            </a:r>
          </a:p>
          <a:p>
            <a:pPr lvl="1"/>
            <a:r>
              <a:rPr lang="en-US" sz="1400" dirty="0"/>
              <a:t>Ran </a:t>
            </a:r>
            <a:r>
              <a:rPr lang="en-US" sz="1400" dirty="0" err="1"/>
              <a:t>Libeskind-Hadas</a:t>
            </a:r>
            <a:r>
              <a:rPr lang="en-US" sz="1400" dirty="0"/>
              <a:t>, Harvey </a:t>
            </a:r>
            <a:r>
              <a:rPr lang="en-US" sz="1400" dirty="0" err="1"/>
              <a:t>Mudd</a:t>
            </a:r>
            <a:r>
              <a:rPr lang="en-US" sz="1400" dirty="0"/>
              <a:t> College</a:t>
            </a:r>
          </a:p>
          <a:p>
            <a:pPr lvl="1"/>
            <a:r>
              <a:rPr lang="en-US" sz="1400" dirty="0" err="1"/>
              <a:t>Shashi</a:t>
            </a:r>
            <a:r>
              <a:rPr lang="en-US" sz="1400" dirty="0"/>
              <a:t> </a:t>
            </a:r>
            <a:r>
              <a:rPr lang="en-US" sz="1400" dirty="0" err="1"/>
              <a:t>Shekhar</a:t>
            </a:r>
            <a:r>
              <a:rPr lang="en-US" sz="1400" dirty="0"/>
              <a:t>, Univ. Minnesota</a:t>
            </a:r>
          </a:p>
          <a:p>
            <a:pPr lvl="1"/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74196" y="6242603"/>
            <a:ext cx="4074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** 1 year leave</a:t>
            </a:r>
            <a:endParaRPr lang="en-US" sz="1400" dirty="0"/>
          </a:p>
        </p:txBody>
      </p:sp>
      <p:pic>
        <p:nvPicPr>
          <p:cNvPr id="6" name="Picture 5" descr="lfi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93" y="3831741"/>
            <a:ext cx="1125610" cy="1098810"/>
          </a:xfrm>
          <a:prstGeom prst="rect">
            <a:avLst/>
          </a:prstGeom>
        </p:spPr>
      </p:pic>
      <p:pic>
        <p:nvPicPr>
          <p:cNvPr id="8" name="Picture 7" descr="bryant-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512" y="3210166"/>
            <a:ext cx="1142913" cy="1142913"/>
          </a:xfrm>
          <a:prstGeom prst="rect">
            <a:avLst/>
          </a:prstGeom>
        </p:spPr>
      </p:pic>
      <p:pic>
        <p:nvPicPr>
          <p:cNvPr id="9" name="Picture 8" descr="jevan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512" y="4577403"/>
            <a:ext cx="1143000" cy="1143000"/>
          </a:xfrm>
          <a:prstGeom prst="rect">
            <a:avLst/>
          </a:prstGeom>
        </p:spPr>
      </p:pic>
      <p:pic>
        <p:nvPicPr>
          <p:cNvPr id="10" name="Picture 9" descr="trabi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607" y="1690049"/>
            <a:ext cx="1328393" cy="1328393"/>
          </a:xfrm>
          <a:prstGeom prst="rect">
            <a:avLst/>
          </a:prstGeom>
        </p:spPr>
      </p:pic>
      <p:pic>
        <p:nvPicPr>
          <p:cNvPr id="11" name="Picture 10" descr="dru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822" y="2569869"/>
            <a:ext cx="1271017" cy="1261872"/>
          </a:xfrm>
          <a:prstGeom prst="rect">
            <a:avLst/>
          </a:prstGeom>
        </p:spPr>
      </p:pic>
      <p:pic>
        <p:nvPicPr>
          <p:cNvPr id="12" name="Picture 11" descr="rwhitaker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197" y="3200805"/>
            <a:ext cx="1305803" cy="1233924"/>
          </a:xfrm>
          <a:prstGeom prst="rect">
            <a:avLst/>
          </a:prstGeom>
        </p:spPr>
      </p:pic>
      <p:pic>
        <p:nvPicPr>
          <p:cNvPr id="13" name="Picture 12" descr="ran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262" y="4196622"/>
            <a:ext cx="1143000" cy="1143000"/>
          </a:xfrm>
          <a:prstGeom prst="rect">
            <a:avLst/>
          </a:prstGeom>
        </p:spPr>
      </p:pic>
      <p:pic>
        <p:nvPicPr>
          <p:cNvPr id="14" name="Picture 13" descr="sshekhar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4768122"/>
            <a:ext cx="1143000" cy="1143000"/>
          </a:xfrm>
          <a:prstGeom prst="rect">
            <a:avLst/>
          </a:prstGeom>
        </p:spPr>
      </p:pic>
      <p:pic>
        <p:nvPicPr>
          <p:cNvPr id="15" name="Picture 14" descr="sdavidson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93" y="5099603"/>
            <a:ext cx="1143000" cy="1143000"/>
          </a:xfrm>
          <a:prstGeom prst="rect">
            <a:avLst/>
          </a:prstGeom>
        </p:spPr>
      </p:pic>
      <p:pic>
        <p:nvPicPr>
          <p:cNvPr id="5" name="Picture 4" descr="Alvisi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5" y="1417638"/>
            <a:ext cx="1290603" cy="967952"/>
          </a:xfrm>
          <a:prstGeom prst="rect">
            <a:avLst/>
          </a:prstGeom>
        </p:spPr>
      </p:pic>
      <p:pic>
        <p:nvPicPr>
          <p:cNvPr id="16" name="Picture 15" descr="Honavar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335" y="981561"/>
            <a:ext cx="1009959" cy="1009959"/>
          </a:xfrm>
          <a:prstGeom prst="rect">
            <a:avLst/>
          </a:prstGeom>
        </p:spPr>
      </p:pic>
      <p:pic>
        <p:nvPicPr>
          <p:cNvPr id="17" name="Picture 16" descr="Nahrstedt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03" y="2569869"/>
            <a:ext cx="1143000" cy="1143000"/>
          </a:xfrm>
          <a:prstGeom prst="rect">
            <a:avLst/>
          </a:prstGeom>
        </p:spPr>
      </p:pic>
      <p:pic>
        <p:nvPicPr>
          <p:cNvPr id="18" name="Picture 17" descr="Rexford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607" y="274638"/>
            <a:ext cx="1143000" cy="1143000"/>
          </a:xfrm>
          <a:prstGeom prst="rect">
            <a:avLst/>
          </a:prstGeom>
        </p:spPr>
      </p:pic>
      <p:pic>
        <p:nvPicPr>
          <p:cNvPr id="19" name="Picture 18" descr="Richardson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081" y="2124561"/>
            <a:ext cx="987213" cy="987213"/>
          </a:xfrm>
          <a:prstGeom prst="rect">
            <a:avLst/>
          </a:prstGeom>
        </p:spPr>
      </p:pic>
      <p:pic>
        <p:nvPicPr>
          <p:cNvPr id="20" name="Picture 19" descr="Zorn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839" y="981561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4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Our Mission</a:t>
            </a:r>
            <a:endParaRPr lang="en-US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605" y="1538340"/>
            <a:ext cx="684073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b="1" dirty="0"/>
              <a:t>mission</a:t>
            </a:r>
            <a:r>
              <a:rPr lang="en-US" sz="2000" dirty="0"/>
              <a:t> of Computing Research Association's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Computing </a:t>
            </a:r>
            <a:r>
              <a:rPr lang="en-US" sz="2000" dirty="0"/>
              <a:t>Community </a:t>
            </a:r>
            <a:r>
              <a:rPr lang="en-US" sz="2000" dirty="0" smtClean="0"/>
              <a:t>Consortium </a:t>
            </a:r>
            <a:r>
              <a:rPr lang="en-US" sz="2000" dirty="0"/>
              <a:t>(CCC) is </a:t>
            </a:r>
            <a:r>
              <a:rPr lang="en-US" sz="2000" dirty="0" smtClean="0"/>
              <a:t>to:</a:t>
            </a:r>
          </a:p>
          <a:p>
            <a:r>
              <a:rPr lang="en-US" sz="2000" b="1" dirty="0" smtClean="0"/>
              <a:t>		catalyze</a:t>
            </a:r>
            <a:r>
              <a:rPr lang="en-US" sz="2000" dirty="0" smtClean="0"/>
              <a:t> </a:t>
            </a:r>
            <a:r>
              <a:rPr lang="en-US" sz="2000" dirty="0"/>
              <a:t>the computing research community and </a:t>
            </a:r>
            <a:endParaRPr lang="en-US" sz="2000" dirty="0" smtClean="0"/>
          </a:p>
          <a:p>
            <a:r>
              <a:rPr lang="en-US" sz="2000" b="1" dirty="0" smtClean="0"/>
              <a:t>         	enable </a:t>
            </a:r>
            <a:r>
              <a:rPr lang="en-US" sz="2000" dirty="0"/>
              <a:t>the pursuit of innovative, high-impact research. 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3829" y="4611878"/>
            <a:ext cx="73701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CCC </a:t>
            </a:r>
            <a:r>
              <a:rPr lang="en-US" sz="2000" b="1" dirty="0"/>
              <a:t>communicates </a:t>
            </a:r>
            <a:r>
              <a:rPr lang="en-US" sz="2000" dirty="0"/>
              <a:t>the importance of those visions to </a:t>
            </a:r>
            <a:r>
              <a:rPr lang="en-US" sz="2000" b="1" dirty="0"/>
              <a:t>policymakers</a:t>
            </a:r>
            <a:r>
              <a:rPr lang="en-US" sz="2000" dirty="0"/>
              <a:t>, </a:t>
            </a:r>
          </a:p>
          <a:p>
            <a:r>
              <a:rPr lang="en-US" sz="2000" b="1" dirty="0"/>
              <a:t>government</a:t>
            </a:r>
            <a:r>
              <a:rPr lang="en-US" sz="2000" dirty="0"/>
              <a:t> and </a:t>
            </a:r>
            <a:r>
              <a:rPr lang="en-US" sz="2000" b="1" dirty="0"/>
              <a:t>industry stakeholders</a:t>
            </a:r>
            <a:r>
              <a:rPr lang="en-US" sz="2000" dirty="0"/>
              <a:t>, the </a:t>
            </a:r>
            <a:r>
              <a:rPr lang="en-US" sz="2000" b="1" dirty="0"/>
              <a:t>public</a:t>
            </a:r>
            <a:r>
              <a:rPr lang="en-US" sz="2000" dirty="0"/>
              <a:t>, and the </a:t>
            </a:r>
            <a:r>
              <a:rPr lang="en-US" sz="2000" b="1" dirty="0"/>
              <a:t>research </a:t>
            </a:r>
          </a:p>
          <a:p>
            <a:r>
              <a:rPr lang="en-US" sz="2000" b="1" dirty="0"/>
              <a:t>community</a:t>
            </a:r>
            <a:r>
              <a:rPr lang="en-US" sz="2000" dirty="0"/>
              <a:t> itself.</a:t>
            </a:r>
          </a:p>
          <a:p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89902" y="3035038"/>
            <a:ext cx="87712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CCC conducts activities that </a:t>
            </a:r>
          </a:p>
          <a:p>
            <a:r>
              <a:rPr lang="en-US" sz="2000" b="1" dirty="0"/>
              <a:t>	strengthen</a:t>
            </a:r>
            <a:r>
              <a:rPr lang="en-US" sz="2000" dirty="0"/>
              <a:t> the research community, </a:t>
            </a:r>
          </a:p>
          <a:p>
            <a:r>
              <a:rPr lang="en-US" sz="2000" b="1" dirty="0"/>
              <a:t>	articulate</a:t>
            </a:r>
            <a:r>
              <a:rPr lang="en-US" sz="2000" dirty="0"/>
              <a:t> compelling </a:t>
            </a:r>
            <a:r>
              <a:rPr lang="en-US" sz="2000" b="1" dirty="0"/>
              <a:t>research visions</a:t>
            </a:r>
            <a:r>
              <a:rPr lang="en-US" sz="2000" dirty="0"/>
              <a:t>, and </a:t>
            </a:r>
          </a:p>
          <a:p>
            <a:r>
              <a:rPr lang="en-US" sz="2000" b="1" dirty="0"/>
              <a:t>	align</a:t>
            </a:r>
            <a:r>
              <a:rPr lang="en-US" sz="2000" dirty="0"/>
              <a:t> those visions with pressing </a:t>
            </a:r>
            <a:r>
              <a:rPr lang="en-US" sz="2000" b="1" dirty="0"/>
              <a:t>national and global challenges</a:t>
            </a:r>
            <a:r>
              <a:rPr lang="en-US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221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effectLst/>
              </a:rPr>
              <a:t>Our Mission </a:t>
            </a:r>
            <a:endParaRPr lang="en-US" sz="3200" dirty="0"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774368" y="1412932"/>
            <a:ext cx="7609459" cy="406633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Clr>
                <a:schemeClr val="accent2"/>
              </a:buClr>
            </a:pPr>
            <a:r>
              <a:rPr lang="en-US" dirty="0" smtClean="0"/>
              <a:t>Catalyze and communicate the excitement of computing </a:t>
            </a:r>
            <a:r>
              <a:rPr lang="en-US" dirty="0"/>
              <a:t>r</a:t>
            </a:r>
            <a:r>
              <a:rPr lang="en-US" dirty="0" smtClean="0"/>
              <a:t>esearch</a:t>
            </a:r>
          </a:p>
          <a:p>
            <a:pPr>
              <a:buClr>
                <a:schemeClr val="accent2"/>
              </a:buClr>
            </a:pPr>
            <a:endParaRPr lang="en-US" dirty="0"/>
          </a:p>
          <a:p>
            <a:pPr>
              <a:buClr>
                <a:schemeClr val="accent2"/>
              </a:buClr>
            </a:pPr>
            <a:r>
              <a:rPr lang="en-US" dirty="0" smtClean="0"/>
              <a:t>Align and articulate our contributions to other fields and to national priorities</a:t>
            </a:r>
          </a:p>
          <a:p>
            <a:pPr>
              <a:buClr>
                <a:schemeClr val="accent2"/>
              </a:buClr>
            </a:pPr>
            <a:endParaRPr lang="en-US" dirty="0"/>
          </a:p>
          <a:p>
            <a:pPr>
              <a:buClr>
                <a:schemeClr val="accent2"/>
              </a:buClr>
            </a:pPr>
            <a:r>
              <a:rPr lang="en-US" dirty="0" smtClean="0"/>
              <a:t>Groom future leadership to help shape science policy</a:t>
            </a:r>
          </a:p>
        </p:txBody>
      </p:sp>
    </p:spTree>
    <p:extLst>
      <p:ext uri="{BB962C8B-B14F-4D97-AF65-F5344CB8AC3E}">
        <p14:creationId xmlns:p14="http://schemas.microsoft.com/office/powerpoint/2010/main" val="23812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5" name="Rectangle 23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65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HOW DO WE DO IT?</a:t>
            </a:r>
            <a:endParaRPr lang="en-US" dirty="0" smtClean="0">
              <a:effectLst/>
            </a:endParaRPr>
          </a:p>
        </p:txBody>
      </p:sp>
      <p:sp>
        <p:nvSpPr>
          <p:cNvPr id="38919" name="Content Placeholder 6"/>
          <p:cNvSpPr>
            <a:spLocks noGrp="1"/>
          </p:cNvSpPr>
          <p:nvPr>
            <p:ph type="body" idx="4294967295"/>
          </p:nvPr>
        </p:nvSpPr>
        <p:spPr bwMode="auto">
          <a:xfrm>
            <a:off x="290513" y="1014157"/>
            <a:ext cx="5852654" cy="374332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None/>
            </a:pPr>
            <a:r>
              <a:rPr lang="en-US" sz="2000" b="1" dirty="0" smtClean="0"/>
              <a:t>Community-initiated visioning:</a:t>
            </a:r>
            <a:endParaRPr lang="en-US" sz="2000" dirty="0" smtClean="0"/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Font typeface="Arial"/>
              <a:buChar char="•"/>
            </a:pPr>
            <a:r>
              <a:rPr lang="en-US" sz="1800" dirty="0" smtClean="0"/>
              <a:t>Workshops to discuss “out-of-the-box” ideas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Font typeface="Arial"/>
              <a:buChar char="•"/>
            </a:pPr>
            <a:r>
              <a:rPr lang="en-US" sz="1800" dirty="0" smtClean="0"/>
              <a:t>Blue Sky Ideas tracks at conferences</a:t>
            </a:r>
            <a:endParaRPr lang="en-US" sz="1400" dirty="0" smtClean="0"/>
          </a:p>
          <a:p>
            <a:pPr marL="0" indent="0">
              <a:spcBef>
                <a:spcPct val="60000"/>
              </a:spcBef>
              <a:spcAft>
                <a:spcPct val="0"/>
              </a:spcAft>
              <a:buClr>
                <a:srgbClr val="A6093D"/>
              </a:buClr>
              <a:buSzTx/>
              <a:buNone/>
            </a:pPr>
            <a:r>
              <a:rPr lang="en-US" sz="2000" b="1" dirty="0" smtClean="0"/>
              <a:t>Outreach to White House</a:t>
            </a:r>
            <a:r>
              <a:rPr lang="en-US" sz="2000" b="1" dirty="0"/>
              <a:t>,</a:t>
            </a:r>
            <a:r>
              <a:rPr lang="en-US" sz="2000" b="1" dirty="0" smtClean="0"/>
              <a:t> funding agencies: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Font typeface="Arial"/>
              <a:buChar char="•"/>
            </a:pPr>
            <a:r>
              <a:rPr lang="en-US" sz="1800" dirty="0" smtClean="0"/>
              <a:t>Outputs of visioning activities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Font typeface="Arial"/>
              <a:buChar char="•"/>
            </a:pPr>
            <a:r>
              <a:rPr lang="en-US" sz="1800" dirty="0" smtClean="0"/>
              <a:t>Short reports to inform policy makers</a:t>
            </a:r>
          </a:p>
          <a:p>
            <a:pPr lvl="1">
              <a:spcBef>
                <a:spcPct val="0"/>
              </a:spcBef>
              <a:spcAft>
                <a:spcPct val="0"/>
              </a:spcAft>
              <a:buClr>
                <a:srgbClr val="A6093D"/>
              </a:buClr>
              <a:buSzTx/>
              <a:buFont typeface="Arial"/>
              <a:buChar char="•"/>
            </a:pPr>
            <a:r>
              <a:rPr lang="en-US" sz="1800" dirty="0" smtClean="0"/>
              <a:t>Task Forces – Health IT, Sustainability IT, Data Analytics</a:t>
            </a:r>
          </a:p>
        </p:txBody>
      </p:sp>
      <p:sp>
        <p:nvSpPr>
          <p:cNvPr id="36" name="Content Placeholder 6"/>
          <p:cNvSpPr txBox="1">
            <a:spLocks/>
          </p:cNvSpPr>
          <p:nvPr/>
        </p:nvSpPr>
        <p:spPr>
          <a:xfrm>
            <a:off x="3470791" y="3315922"/>
            <a:ext cx="5784239" cy="2224088"/>
          </a:xfrm>
          <a:prstGeom prst="rect">
            <a:avLst/>
          </a:prstGeom>
        </p:spPr>
        <p:txBody>
          <a:bodyPr/>
          <a:lstStyle>
            <a:lvl1pPr marL="228600" indent="-182563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547688" indent="-182563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46037" indent="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</a:pPr>
            <a:r>
              <a:rPr lang="en-US" sz="2000" b="1" dirty="0" smtClean="0">
                <a:latin typeface="+mn-lt"/>
              </a:rPr>
              <a:t>Communicating CS Research: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>
                <a:latin typeface="+mn-lt"/>
              </a:rPr>
              <a:t>CCC Blog [http://</a:t>
            </a:r>
            <a:r>
              <a:rPr lang="en-US" sz="1800" dirty="0" err="1">
                <a:latin typeface="+mn-lt"/>
              </a:rPr>
              <a:t>cccblog.org</a:t>
            </a:r>
            <a:r>
              <a:rPr lang="en-US" sz="1800" dirty="0">
                <a:latin typeface="+mn-lt"/>
              </a:rPr>
              <a:t>/]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>
                <a:latin typeface="+mn-lt"/>
              </a:rPr>
              <a:t>Computing Research in Action Video Series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 smtClean="0">
                <a:latin typeface="+mn-lt"/>
              </a:rPr>
              <a:t>Research “Highlight of the Week”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 smtClean="0">
                <a:latin typeface="+mn-lt"/>
              </a:rPr>
              <a:t>“The </a:t>
            </a:r>
            <a:r>
              <a:rPr lang="en-US" sz="1800" dirty="0">
                <a:latin typeface="+mn-lt"/>
              </a:rPr>
              <a:t>Impact of NITRD” </a:t>
            </a:r>
            <a:r>
              <a:rPr lang="en-US" sz="1800" dirty="0" smtClean="0">
                <a:latin typeface="+mn-lt"/>
              </a:rPr>
              <a:t>symposium</a:t>
            </a:r>
          </a:p>
          <a:p>
            <a:pPr marL="46037" indent="0" eaLnBrk="1" hangingPunct="1">
              <a:lnSpc>
                <a:spcPct val="90000"/>
              </a:lnSpc>
              <a:spcBef>
                <a:spcPct val="60000"/>
              </a:spcBef>
              <a:buClr>
                <a:srgbClr val="A6093D"/>
              </a:buClr>
            </a:pPr>
            <a:r>
              <a:rPr lang="en-US" sz="2000" b="1" dirty="0" smtClean="0">
                <a:latin typeface="+mn-lt"/>
              </a:rPr>
              <a:t>Nurturing the next generation of leaders: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 smtClean="0">
                <a:latin typeface="+mn-lt"/>
              </a:rPr>
              <a:t>Computing Innovation Fellows Project</a:t>
            </a:r>
          </a:p>
          <a:p>
            <a:pPr marL="650875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A6093D"/>
              </a:buClr>
              <a:buFont typeface="Arial"/>
              <a:buChar char="•"/>
            </a:pPr>
            <a:r>
              <a:rPr lang="en-US" sz="1800" dirty="0" smtClean="0">
                <a:latin typeface="+mn-lt"/>
              </a:rPr>
              <a:t>Leadership in Science Policy Institute</a:t>
            </a:r>
          </a:p>
        </p:txBody>
      </p:sp>
      <p:pic>
        <p:nvPicPr>
          <p:cNvPr id="38937" name="Picture 25" descr="im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300" y="3824385"/>
            <a:ext cx="2891934" cy="2305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38" name="Picture 26" descr="img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1686" y="990600"/>
            <a:ext cx="3002691" cy="233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Distinguishes CCC?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774368" y="1412932"/>
            <a:ext cx="7609459" cy="347472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 smtClean="0"/>
              <a:t>Proactive, rapid response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Identify, plan, and execute in a matter of weeks to months</a:t>
            </a:r>
          </a:p>
          <a:p>
            <a:pPr lvl="3"/>
            <a:endParaRPr lang="en-US" dirty="0"/>
          </a:p>
          <a:p>
            <a:pPr marL="0" indent="0">
              <a:buNone/>
            </a:pPr>
            <a:r>
              <a:rPr lang="en-US" b="1" dirty="0" smtClean="0"/>
              <a:t> Community-based </a:t>
            </a:r>
          </a:p>
          <a:p>
            <a:pPr lvl="1"/>
            <a:r>
              <a:rPr lang="en-US" dirty="0" smtClean="0"/>
              <a:t>Find and foster ideas from germination to fruition and beyond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 Leadership incubator</a:t>
            </a:r>
          </a:p>
          <a:p>
            <a:pPr lvl="1"/>
            <a:r>
              <a:rPr lang="en-US" dirty="0" smtClean="0"/>
              <a:t> Everyone is expected to do something!</a:t>
            </a:r>
          </a:p>
        </p:txBody>
      </p:sp>
    </p:spTree>
    <p:extLst>
      <p:ext uri="{BB962C8B-B14F-4D97-AF65-F5344CB8AC3E}">
        <p14:creationId xmlns:p14="http://schemas.microsoft.com/office/powerpoint/2010/main" val="284427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7233</TotalTime>
  <Words>796</Words>
  <Application>Microsoft Office PowerPoint</Application>
  <PresentationFormat>On-screen Show (4:3)</PresentationFormat>
  <Paragraphs>167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computing community consortium: catalyzing and enabling computing research</vt:lpstr>
      <vt:lpstr>Some Motivating Questions</vt:lpstr>
      <vt:lpstr>The Computing Community Consortium</vt:lpstr>
      <vt:lpstr>The CCC Council – executive committee</vt:lpstr>
      <vt:lpstr>The CCC Council </vt:lpstr>
      <vt:lpstr>Our Mission</vt:lpstr>
      <vt:lpstr>Our Mission </vt:lpstr>
      <vt:lpstr>HOW DO WE DO IT?</vt:lpstr>
      <vt:lpstr>What Distinguishes CCC?</vt:lpstr>
      <vt:lpstr>Visioning Goals</vt:lpstr>
      <vt:lpstr>Catalyzing and Enabling: Robotics</vt:lpstr>
      <vt:lpstr>Catalyzing and Enabling: Big Data</vt:lpstr>
      <vt:lpstr>Catalyzing and Enabling: Architecture</vt:lpstr>
      <vt:lpstr>Catalyzing and Enabling: Health IT</vt:lpstr>
      <vt:lpstr>Blue sky ideas Conference Tracks</vt:lpstr>
      <vt:lpstr>Details</vt:lpstr>
      <vt:lpstr>Blue Sky Ideas Conference Tracks</vt:lpstr>
      <vt:lpstr>CCC: Catalyzing and Enabling Computing Research</vt:lpstr>
    </vt:vector>
  </TitlesOfParts>
  <Company>Sensis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Jileen Hohle</dc:creator>
  <cp:lastModifiedBy>Ann</cp:lastModifiedBy>
  <cp:revision>75</cp:revision>
  <dcterms:created xsi:type="dcterms:W3CDTF">2014-06-10T18:23:13Z</dcterms:created>
  <dcterms:modified xsi:type="dcterms:W3CDTF">2014-10-16T16:41:24Z</dcterms:modified>
</cp:coreProperties>
</file>