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8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AC485A-E2FF-4B3C-8FF7-AD0C4A904729}" type="datetimeFigureOut">
              <a:rPr lang="en-US" smtClean="0"/>
              <a:t>10/16/2009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F8000-25DF-4BBA-AAB8-80E2158091F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E56A37A-23AB-4362-82A2-63FE74C227CC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600201"/>
            <a:ext cx="7162800" cy="2000250"/>
          </a:xfrm>
        </p:spPr>
        <p:txBody>
          <a:bodyPr>
            <a:normAutofit/>
          </a:bodyPr>
          <a:lstStyle/>
          <a:p>
            <a:r>
              <a:rPr lang="en-US" dirty="0" smtClean="0"/>
              <a:t>ACM SIGOPS Viability Report</a:t>
            </a:r>
            <a:br>
              <a:rPr lang="en-US" dirty="0" smtClean="0"/>
            </a:br>
            <a:r>
              <a:rPr lang="en-US" sz="3600" i="1" dirty="0" smtClean="0">
                <a:solidFill>
                  <a:schemeClr val="accent6"/>
                </a:solidFill>
              </a:rPr>
              <a:t>the special interest group on operating systems</a:t>
            </a:r>
            <a:endParaRPr lang="en-US" i="1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Doug Terry, SIGOPS Chair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October 26, 2009</a:t>
            </a:r>
            <a:endParaRPr lang="en-US" dirty="0"/>
          </a:p>
        </p:txBody>
      </p:sp>
      <p:pic>
        <p:nvPicPr>
          <p:cNvPr id="4" name="Picture 3" descr="sig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5867400"/>
            <a:ext cx="2238375" cy="762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1600 members</a:t>
            </a:r>
            <a:r>
              <a:rPr lang="en-US" dirty="0" smtClean="0"/>
              <a:t> </a:t>
            </a:r>
            <a:r>
              <a:rPr lang="en-US" dirty="0" smtClean="0"/>
              <a:t>as </a:t>
            </a:r>
            <a:r>
              <a:rPr lang="en-US" dirty="0" smtClean="0"/>
              <a:t>of June 2009</a:t>
            </a:r>
          </a:p>
          <a:p>
            <a:pPr lvl="1"/>
            <a:r>
              <a:rPr lang="en-US" dirty="0" smtClean="0"/>
              <a:t>1341 </a:t>
            </a:r>
            <a:r>
              <a:rPr lang="en-US" dirty="0" smtClean="0"/>
              <a:t>professional; 129 </a:t>
            </a:r>
            <a:r>
              <a:rPr lang="en-US" dirty="0" smtClean="0"/>
              <a:t>students</a:t>
            </a:r>
          </a:p>
          <a:p>
            <a:r>
              <a:rPr lang="en-US" dirty="0" smtClean="0"/>
              <a:t>Slowly decreasing over </a:t>
            </a:r>
            <a:r>
              <a:rPr lang="en-US" dirty="0" smtClean="0"/>
              <a:t>past four years</a:t>
            </a:r>
            <a:endParaRPr lang="en-US" dirty="0" smtClean="0"/>
          </a:p>
          <a:p>
            <a:r>
              <a:rPr lang="en-US" dirty="0" smtClean="0"/>
              <a:t>Significantly down from 6801 in 1990</a:t>
            </a:r>
          </a:p>
          <a:p>
            <a:r>
              <a:rPr lang="en-US" u="sng" dirty="0" smtClean="0"/>
              <a:t>Dues </a:t>
            </a:r>
            <a:r>
              <a:rPr lang="en-US" dirty="0" smtClean="0"/>
              <a:t>: </a:t>
            </a:r>
            <a:r>
              <a:rPr lang="en-US" dirty="0" smtClean="0"/>
              <a:t>$15/year  ($5/year for students</a:t>
            </a:r>
            <a:r>
              <a:rPr lang="en-US" dirty="0" smtClean="0"/>
              <a:t>)</a:t>
            </a:r>
          </a:p>
          <a:p>
            <a:r>
              <a:rPr lang="en-US" dirty="0" smtClean="0"/>
              <a:t>Not a cause for concern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Conferences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Thriving set of top-quality conferences</a:t>
            </a:r>
          </a:p>
          <a:p>
            <a:r>
              <a:rPr lang="en-US" u="sng" dirty="0" smtClean="0"/>
              <a:t>SOSP</a:t>
            </a:r>
            <a:r>
              <a:rPr lang="en-US" dirty="0" smtClean="0"/>
              <a:t>: our flagship symposium held Oct. 11-14</a:t>
            </a:r>
          </a:p>
          <a:p>
            <a:pPr lvl="1"/>
            <a:r>
              <a:rPr lang="en-US" dirty="0" smtClean="0"/>
              <a:t>record attendance: 500+</a:t>
            </a:r>
          </a:p>
          <a:p>
            <a:pPr lvl="1"/>
            <a:r>
              <a:rPr lang="en-US" dirty="0" smtClean="0"/>
              <a:t>9 co-located workshops</a:t>
            </a:r>
          </a:p>
          <a:p>
            <a:pPr lvl="1"/>
            <a:r>
              <a:rPr lang="en-US" dirty="0" smtClean="0"/>
              <a:t>Barbara </a:t>
            </a:r>
            <a:r>
              <a:rPr lang="en-US" dirty="0" err="1" smtClean="0"/>
              <a:t>Liskov’s</a:t>
            </a:r>
            <a:r>
              <a:rPr lang="en-US" dirty="0" smtClean="0"/>
              <a:t> Turing Award lecture</a:t>
            </a:r>
            <a:endParaRPr lang="en-US" dirty="0" smtClean="0"/>
          </a:p>
          <a:p>
            <a:r>
              <a:rPr lang="en-US" dirty="0" err="1" smtClean="0"/>
              <a:t>EuroSys</a:t>
            </a:r>
            <a:r>
              <a:rPr lang="en-US" dirty="0" smtClean="0"/>
              <a:t> </a:t>
            </a:r>
            <a:r>
              <a:rPr lang="en-US" dirty="0" smtClean="0"/>
              <a:t>being held annually in Europe</a:t>
            </a:r>
          </a:p>
          <a:p>
            <a:r>
              <a:rPr lang="en-US" dirty="0" smtClean="0"/>
              <a:t>Many co-sponsored with other SIGs</a:t>
            </a:r>
            <a:endParaRPr lang="en-US" dirty="0" smtClean="0"/>
          </a:p>
          <a:p>
            <a:pPr lvl="1"/>
            <a:r>
              <a:rPr lang="en-US" dirty="0" smtClean="0"/>
              <a:t>PODC </a:t>
            </a:r>
            <a:r>
              <a:rPr lang="en-US" sz="2200" dirty="0" smtClean="0">
                <a:solidFill>
                  <a:schemeClr val="accent1"/>
                </a:solidFill>
              </a:rPr>
              <a:t>(with SIGACT</a:t>
            </a:r>
            <a:r>
              <a:rPr lang="en-US" sz="2200" dirty="0" smtClean="0">
                <a:solidFill>
                  <a:schemeClr val="accent1"/>
                </a:solidFill>
              </a:rPr>
              <a:t>)</a:t>
            </a:r>
            <a:r>
              <a:rPr lang="en-US" dirty="0" smtClean="0"/>
              <a:t>, ASPLOS </a:t>
            </a:r>
            <a:r>
              <a:rPr lang="en-US" sz="2200" dirty="0" smtClean="0">
                <a:solidFill>
                  <a:schemeClr val="accent1"/>
                </a:solidFill>
              </a:rPr>
              <a:t>(with SIGPLAN, SIGARCH</a:t>
            </a:r>
            <a:r>
              <a:rPr lang="en-US" sz="2200" dirty="0" smtClean="0">
                <a:solidFill>
                  <a:schemeClr val="accent1"/>
                </a:solidFill>
              </a:rPr>
              <a:t>)</a:t>
            </a:r>
            <a:r>
              <a:rPr lang="en-US" dirty="0" smtClean="0"/>
              <a:t>, </a:t>
            </a:r>
            <a:r>
              <a:rPr lang="en-US" dirty="0" err="1" smtClean="0"/>
              <a:t>SenSys</a:t>
            </a:r>
            <a:r>
              <a:rPr lang="en-US" dirty="0" smtClean="0"/>
              <a:t> </a:t>
            </a:r>
            <a:r>
              <a:rPr lang="en-US" sz="2200" dirty="0" smtClean="0">
                <a:solidFill>
                  <a:schemeClr val="accent1"/>
                </a:solidFill>
              </a:rPr>
              <a:t>(with SIGMOBILE et al</a:t>
            </a:r>
            <a:r>
              <a:rPr lang="en-US" sz="2200" dirty="0" smtClean="0">
                <a:solidFill>
                  <a:schemeClr val="accent1"/>
                </a:solidFill>
              </a:rPr>
              <a:t>.)</a:t>
            </a:r>
            <a:r>
              <a:rPr lang="en-US" dirty="0" smtClean="0"/>
              <a:t>, VEE </a:t>
            </a:r>
            <a:r>
              <a:rPr lang="en-US" sz="2200" dirty="0" smtClean="0">
                <a:solidFill>
                  <a:schemeClr val="accent1"/>
                </a:solidFill>
              </a:rPr>
              <a:t>(with SIGPLAN)</a:t>
            </a:r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 smtClean="0"/>
              <a:t>Cooperate </a:t>
            </a:r>
            <a:r>
              <a:rPr lang="en-US" dirty="0" smtClean="0"/>
              <a:t>with </a:t>
            </a:r>
            <a:r>
              <a:rPr lang="en-US" dirty="0" smtClean="0"/>
              <a:t>USENIX on OSDI</a:t>
            </a:r>
            <a:r>
              <a:rPr lang="en-US" dirty="0" smtClean="0"/>
              <a:t>, </a:t>
            </a:r>
            <a:r>
              <a:rPr lang="en-US" dirty="0" smtClean="0"/>
              <a:t>FAST, etc</a:t>
            </a:r>
            <a:r>
              <a:rPr lang="en-US" dirty="0" smtClean="0"/>
              <a:t>.</a:t>
            </a:r>
          </a:p>
          <a:p>
            <a:r>
              <a:rPr lang="en-US" dirty="0" smtClean="0"/>
              <a:t>New SOCC conference </a:t>
            </a:r>
            <a:r>
              <a:rPr lang="en-US" dirty="0" smtClean="0">
                <a:solidFill>
                  <a:schemeClr val="accent1"/>
                </a:solidFill>
              </a:rPr>
              <a:t>(with SIGMOD</a:t>
            </a:r>
            <a:r>
              <a:rPr lang="en-US" dirty="0" smtClean="0">
                <a:solidFill>
                  <a:schemeClr val="accent1"/>
                </a:solidFill>
              </a:rPr>
              <a:t>)</a:t>
            </a:r>
            <a:r>
              <a:rPr lang="en-US" dirty="0" smtClean="0"/>
              <a:t>!</a:t>
            </a:r>
            <a:endParaRPr lang="en-US" i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10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i="1" dirty="0" smtClean="0"/>
              <a:t>Announcing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First Annual ACM Symposium on Cloud Computing (SOCC)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5410200" cy="4221163"/>
          </a:xfrm>
        </p:spPr>
        <p:txBody>
          <a:bodyPr/>
          <a:lstStyle/>
          <a:p>
            <a:r>
              <a:rPr lang="en-US" smtClean="0"/>
              <a:t>Co-sponsored by SIGMOD and SIGOPS</a:t>
            </a:r>
          </a:p>
          <a:p>
            <a:r>
              <a:rPr lang="en-US" smtClean="0"/>
              <a:t>To be held June 10-11, 2010 with SIGMOD in Indianapolis</a:t>
            </a:r>
          </a:p>
          <a:p>
            <a:r>
              <a:rPr lang="en-US" smtClean="0"/>
              <a:t>Submission deadline: Jan. 15</a:t>
            </a:r>
          </a:p>
          <a:p>
            <a:r>
              <a:rPr lang="en-US" smtClean="0"/>
              <a:t>Call for Papers available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0" y="1828800"/>
            <a:ext cx="2590800" cy="42465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i="1" dirty="0">
                <a:latin typeface="Arial" pitchFamily="34" charset="0"/>
                <a:cs typeface="Arial" pitchFamily="34" charset="0"/>
              </a:rPr>
              <a:t>General Chair:</a:t>
            </a:r>
          </a:p>
          <a:p>
            <a:pPr>
              <a:defRPr/>
            </a:pPr>
            <a:r>
              <a:rPr lang="en-US" i="1" dirty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>
                <a:latin typeface="Arial" pitchFamily="34" charset="0"/>
                <a:cs typeface="Arial" pitchFamily="34" charset="0"/>
              </a:rPr>
              <a:t>Joe Hellerstein</a:t>
            </a:r>
            <a:endParaRPr lang="en-US" i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i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i="1" dirty="0">
                <a:latin typeface="Arial" pitchFamily="34" charset="0"/>
                <a:cs typeface="Arial" pitchFamily="34" charset="0"/>
              </a:rPr>
              <a:t>PC Chairs</a:t>
            </a:r>
            <a:r>
              <a:rPr lang="en-US" dirty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Surajit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Chaudhuri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   Mendel Rosenblum</a:t>
            </a:r>
          </a:p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i="1" dirty="0">
                <a:latin typeface="Arial" pitchFamily="34" charset="0"/>
                <a:cs typeface="Arial" pitchFamily="34" charset="0"/>
              </a:rPr>
              <a:t>Steering committee</a:t>
            </a:r>
            <a:r>
              <a:rPr lang="en-US" dirty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   Phil Bernstein</a:t>
            </a:r>
          </a:p>
          <a:p>
            <a:pPr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   Ken Birman</a:t>
            </a:r>
          </a:p>
          <a:p>
            <a:pPr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   Joe Hellerstein</a:t>
            </a:r>
          </a:p>
          <a:p>
            <a:pPr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   John Ousterhout</a:t>
            </a:r>
          </a:p>
          <a:p>
            <a:pPr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   Raghu Ramakrishnan</a:t>
            </a:r>
          </a:p>
          <a:p>
            <a:pPr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   Doug Terry</a:t>
            </a:r>
          </a:p>
          <a:p>
            <a:pPr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   John Wilkes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Finances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Healthy fund balance: $571,290</a:t>
            </a:r>
            <a:endParaRPr lang="en-US" dirty="0" smtClean="0"/>
          </a:p>
          <a:p>
            <a:pPr lvl="1"/>
            <a:r>
              <a:rPr lang="en-US" dirty="0" smtClean="0"/>
              <a:t>steadily </a:t>
            </a:r>
            <a:r>
              <a:rPr lang="en-US" dirty="0" smtClean="0"/>
              <a:t>increasing</a:t>
            </a:r>
          </a:p>
          <a:p>
            <a:r>
              <a:rPr lang="en-US" dirty="0" smtClean="0"/>
              <a:t>Budget guided by well-defined principles</a:t>
            </a:r>
          </a:p>
          <a:p>
            <a:pPr lvl="1"/>
            <a:r>
              <a:rPr lang="en-US" dirty="0" smtClean="0"/>
              <a:t>e.g. DL revenue pays for student travel grants</a:t>
            </a:r>
          </a:p>
          <a:p>
            <a:r>
              <a:rPr lang="en-US" dirty="0" smtClean="0"/>
              <a:t>Planned for a loss at SOSP 2009 conference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but failed!</a:t>
            </a:r>
            <a:endParaRPr lang="en-US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Operating Systems Review </a:t>
            </a:r>
            <a:r>
              <a:rPr lang="en-US" dirty="0" smtClean="0"/>
              <a:t>revamped contents</a:t>
            </a:r>
          </a:p>
          <a:p>
            <a:pPr lvl="1"/>
            <a:r>
              <a:rPr lang="en-US" dirty="0" smtClean="0"/>
              <a:t>distributed to all members</a:t>
            </a:r>
          </a:p>
          <a:p>
            <a:r>
              <a:rPr lang="en-US" dirty="0" smtClean="0"/>
              <a:t>Proceedings as a “member plus” package</a:t>
            </a:r>
          </a:p>
          <a:p>
            <a:r>
              <a:rPr lang="en-US" dirty="0" smtClean="0"/>
              <a:t>Awards regularly given at conferences</a:t>
            </a:r>
          </a:p>
          <a:p>
            <a:pPr lvl="1"/>
            <a:r>
              <a:rPr lang="en-US" i="1" dirty="0" smtClean="0">
                <a:solidFill>
                  <a:schemeClr val="tx2"/>
                </a:solidFill>
              </a:rPr>
              <a:t>Mark Weiser Award</a:t>
            </a:r>
            <a:r>
              <a:rPr lang="en-US" dirty="0" smtClean="0"/>
              <a:t>: Eric Brewer </a:t>
            </a:r>
          </a:p>
          <a:p>
            <a:pPr lvl="1"/>
            <a:r>
              <a:rPr lang="en-US" i="1" dirty="0" err="1" smtClean="0">
                <a:solidFill>
                  <a:schemeClr val="tx2"/>
                </a:solidFill>
              </a:rPr>
              <a:t>Dijkstra</a:t>
            </a:r>
            <a:r>
              <a:rPr lang="en-US" i="1" dirty="0" smtClean="0">
                <a:solidFill>
                  <a:schemeClr val="tx2"/>
                </a:solidFill>
              </a:rPr>
              <a:t> </a:t>
            </a:r>
            <a:r>
              <a:rPr lang="en-US" i="1" dirty="0" smtClean="0">
                <a:solidFill>
                  <a:schemeClr val="tx2"/>
                </a:solidFill>
              </a:rPr>
              <a:t>Prize</a:t>
            </a:r>
            <a:r>
              <a:rPr lang="en-US" dirty="0" smtClean="0"/>
              <a:t>: Joseph </a:t>
            </a:r>
            <a:r>
              <a:rPr lang="en-US" dirty="0" err="1" smtClean="0"/>
              <a:t>Halpern</a:t>
            </a:r>
            <a:r>
              <a:rPr lang="en-US" dirty="0" smtClean="0"/>
              <a:t> and </a:t>
            </a:r>
            <a:r>
              <a:rPr lang="en-US" dirty="0" err="1" smtClean="0"/>
              <a:t>Yoran</a:t>
            </a:r>
            <a:r>
              <a:rPr lang="en-US" dirty="0" smtClean="0"/>
              <a:t> Moses</a:t>
            </a:r>
          </a:p>
          <a:p>
            <a:r>
              <a:rPr lang="en-US" dirty="0" smtClean="0"/>
              <a:t>Student travel grants</a:t>
            </a:r>
          </a:p>
          <a:p>
            <a:r>
              <a:rPr lang="en-US" dirty="0" smtClean="0"/>
              <a:t>Web site, mailing list, DL access, etc.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and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Few takers for new </a:t>
            </a:r>
            <a:r>
              <a:rPr lang="en-US" dirty="0" smtClean="0"/>
              <a:t>“proceedings” </a:t>
            </a:r>
            <a:r>
              <a:rPr lang="en-US" dirty="0" smtClean="0"/>
              <a:t>package</a:t>
            </a:r>
          </a:p>
          <a:p>
            <a:r>
              <a:rPr lang="en-US" dirty="0" smtClean="0"/>
              <a:t>Editor-in-Chief for TOCS not yet appointed</a:t>
            </a:r>
            <a:endParaRPr lang="en-US" dirty="0" smtClean="0"/>
          </a:p>
          <a:p>
            <a:r>
              <a:rPr lang="en-US" dirty="0" smtClean="0"/>
              <a:t>Growing dissatisfaction with ACM</a:t>
            </a:r>
            <a:r>
              <a:rPr lang="en-US" sz="2800" dirty="0" smtClean="0"/>
              <a:t> </a:t>
            </a:r>
            <a:r>
              <a:rPr lang="en-US" dirty="0" smtClean="0"/>
              <a:t>copyright policy</a:t>
            </a:r>
          </a:p>
          <a:p>
            <a:r>
              <a:rPr lang="en-US" dirty="0" smtClean="0"/>
              <a:t>Increase outreach to other parts of the world (e.g. Asia, Australia, South America)</a:t>
            </a:r>
          </a:p>
          <a:p>
            <a:r>
              <a:rPr lang="en-US" dirty="0" smtClean="0"/>
              <a:t>Co-location with USENIX conferences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335</Words>
  <Application>Microsoft Office PowerPoint</Application>
  <PresentationFormat>On-screen Show (4:3)</PresentationFormat>
  <Paragraphs>63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ACM SIGOPS Viability Report the special interest group on operating systems</vt:lpstr>
      <vt:lpstr>Membership</vt:lpstr>
      <vt:lpstr>Conferences</vt:lpstr>
      <vt:lpstr>Announcing: First Annual ACM Symposium on Cloud Computing (SOCC)</vt:lpstr>
      <vt:lpstr>Finances</vt:lpstr>
      <vt:lpstr>Benefits</vt:lpstr>
      <vt:lpstr>Issues and Challenges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ACM SIGOPS Viability Report the special interest group on operating systems</dc:title>
  <dc:creator>Doug Terry</dc:creator>
  <cp:lastModifiedBy>Doug Terry</cp:lastModifiedBy>
  <cp:revision>8</cp:revision>
  <dcterms:created xsi:type="dcterms:W3CDTF">2006-08-16T00:00:00Z</dcterms:created>
  <dcterms:modified xsi:type="dcterms:W3CDTF">2009-10-16T21:23:32Z</dcterms:modified>
</cp:coreProperties>
</file>