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7"/>
  </p:notesMasterIdLst>
  <p:sldIdLst>
    <p:sldId id="256" r:id="rId2"/>
    <p:sldId id="257" r:id="rId3"/>
    <p:sldId id="258" r:id="rId4"/>
    <p:sldId id="259" r:id="rId5"/>
    <p:sldId id="260" r:id="rId6"/>
  </p:sldIdLst>
  <p:sldSz cx="9144000" cy="6858000" type="screen4x3"/>
  <p:notesSz cx="6858000" cy="9199563"/>
  <p:defaultTextStyle>
    <a:defPPr>
      <a:defRPr lang="en-US"/>
    </a:defPPr>
    <a:lvl1pPr algn="l" rtl="0" fontAlgn="base">
      <a:spcBef>
        <a:spcPct val="0"/>
      </a:spcBef>
      <a:spcAft>
        <a:spcPct val="0"/>
      </a:spcAft>
      <a:defRPr sz="5000" kern="1200">
        <a:solidFill>
          <a:schemeClr val="tx1"/>
        </a:solidFill>
        <a:latin typeface="Arial" charset="0"/>
        <a:ea typeface="+mn-ea"/>
        <a:cs typeface="+mn-cs"/>
      </a:defRPr>
    </a:lvl1pPr>
    <a:lvl2pPr marL="457200" algn="l" rtl="0" fontAlgn="base">
      <a:spcBef>
        <a:spcPct val="0"/>
      </a:spcBef>
      <a:spcAft>
        <a:spcPct val="0"/>
      </a:spcAft>
      <a:defRPr sz="5000" kern="1200">
        <a:solidFill>
          <a:schemeClr val="tx1"/>
        </a:solidFill>
        <a:latin typeface="Arial" charset="0"/>
        <a:ea typeface="+mn-ea"/>
        <a:cs typeface="+mn-cs"/>
      </a:defRPr>
    </a:lvl2pPr>
    <a:lvl3pPr marL="914400" algn="l" rtl="0" fontAlgn="base">
      <a:spcBef>
        <a:spcPct val="0"/>
      </a:spcBef>
      <a:spcAft>
        <a:spcPct val="0"/>
      </a:spcAft>
      <a:defRPr sz="5000" kern="1200">
        <a:solidFill>
          <a:schemeClr val="tx1"/>
        </a:solidFill>
        <a:latin typeface="Arial" charset="0"/>
        <a:ea typeface="+mn-ea"/>
        <a:cs typeface="+mn-cs"/>
      </a:defRPr>
    </a:lvl3pPr>
    <a:lvl4pPr marL="1371600" algn="l" rtl="0" fontAlgn="base">
      <a:spcBef>
        <a:spcPct val="0"/>
      </a:spcBef>
      <a:spcAft>
        <a:spcPct val="0"/>
      </a:spcAft>
      <a:defRPr sz="5000" kern="1200">
        <a:solidFill>
          <a:schemeClr val="tx1"/>
        </a:solidFill>
        <a:latin typeface="Arial" charset="0"/>
        <a:ea typeface="+mn-ea"/>
        <a:cs typeface="+mn-cs"/>
      </a:defRPr>
    </a:lvl4pPr>
    <a:lvl5pPr marL="1828800" algn="l" rtl="0" fontAlgn="base">
      <a:spcBef>
        <a:spcPct val="0"/>
      </a:spcBef>
      <a:spcAft>
        <a:spcPct val="0"/>
      </a:spcAft>
      <a:defRPr sz="5000" kern="1200">
        <a:solidFill>
          <a:schemeClr val="tx1"/>
        </a:solidFill>
        <a:latin typeface="Arial" charset="0"/>
        <a:ea typeface="+mn-ea"/>
        <a:cs typeface="+mn-cs"/>
      </a:defRPr>
    </a:lvl5pPr>
    <a:lvl6pPr marL="2286000" algn="l" defTabSz="914400" rtl="0" eaLnBrk="1" latinLnBrk="0" hangingPunct="1">
      <a:defRPr sz="5000" kern="1200">
        <a:solidFill>
          <a:schemeClr val="tx1"/>
        </a:solidFill>
        <a:latin typeface="Arial" charset="0"/>
        <a:ea typeface="+mn-ea"/>
        <a:cs typeface="+mn-cs"/>
      </a:defRPr>
    </a:lvl6pPr>
    <a:lvl7pPr marL="2743200" algn="l" defTabSz="914400" rtl="0" eaLnBrk="1" latinLnBrk="0" hangingPunct="1">
      <a:defRPr sz="5000" kern="1200">
        <a:solidFill>
          <a:schemeClr val="tx1"/>
        </a:solidFill>
        <a:latin typeface="Arial" charset="0"/>
        <a:ea typeface="+mn-ea"/>
        <a:cs typeface="+mn-cs"/>
      </a:defRPr>
    </a:lvl7pPr>
    <a:lvl8pPr marL="3200400" algn="l" defTabSz="914400" rtl="0" eaLnBrk="1" latinLnBrk="0" hangingPunct="1">
      <a:defRPr sz="5000" kern="1200">
        <a:solidFill>
          <a:schemeClr val="tx1"/>
        </a:solidFill>
        <a:latin typeface="Arial" charset="0"/>
        <a:ea typeface="+mn-ea"/>
        <a:cs typeface="+mn-cs"/>
      </a:defRPr>
    </a:lvl8pPr>
    <a:lvl9pPr marL="3657600" algn="l" defTabSz="914400" rtl="0" eaLnBrk="1" latinLnBrk="0" hangingPunct="1">
      <a:defRPr sz="5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FF99"/>
    <a:srgbClr val="0000CC"/>
    <a:srgbClr val="000066"/>
    <a:srgbClr val="FFFF00"/>
    <a:srgbClr val="000099"/>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73633" autoAdjust="0"/>
  </p:normalViewPr>
  <p:slideViewPr>
    <p:cSldViewPr>
      <p:cViewPr varScale="1">
        <p:scale>
          <a:sx n="89" d="100"/>
          <a:sy n="89" d="100"/>
        </p:scale>
        <p:origin x="-75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23555" name="Rectangle 3"/>
          <p:cNvSpPr>
            <a:spLocks noGrp="1" noChangeArrowheads="1"/>
          </p:cNvSpPr>
          <p:nvPr>
            <p:ph type="dt" idx="1"/>
          </p:nvPr>
        </p:nvSpPr>
        <p:spPr bwMode="auto">
          <a:xfrm>
            <a:off x="3884613"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30300" y="690563"/>
            <a:ext cx="4598988" cy="3449637"/>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685800" y="4370388"/>
            <a:ext cx="5486400" cy="41386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0"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23559" name="Rectangle 7"/>
          <p:cNvSpPr>
            <a:spLocks noGrp="1" noChangeArrowheads="1"/>
          </p:cNvSpPr>
          <p:nvPr>
            <p:ph type="sldNum" sz="quarter" idx="5"/>
          </p:nvPr>
        </p:nvSpPr>
        <p:spPr bwMode="auto">
          <a:xfrm>
            <a:off x="3884613"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D91A6AD-0C19-45EE-AB0A-379094734F3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r>
              <a:rPr lang="en-US" smtClean="0"/>
              <a:t>Typically 400-500 at Fall conference (though only 225 in St. Louis), and 100-125 at Management Symposium (but only 85 in Nashville)</a:t>
            </a:r>
          </a:p>
        </p:txBody>
      </p:sp>
      <p:sp>
        <p:nvSpPr>
          <p:cNvPr id="16387" name="Slide Number Placeholder 3"/>
          <p:cNvSpPr>
            <a:spLocks noGrp="1"/>
          </p:cNvSpPr>
          <p:nvPr>
            <p:ph type="sldNum" sz="quarter" idx="5"/>
          </p:nvPr>
        </p:nvSpPr>
        <p:spPr>
          <a:noFill/>
        </p:spPr>
        <p:txBody>
          <a:bodyPr/>
          <a:lstStyle/>
          <a:p>
            <a:fld id="{4099EE32-269F-438E-AD05-FDFF6B0B8A1D}"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ln/>
        </p:spPr>
        <p:txBody>
          <a:bodyPr/>
          <a:lstStyle/>
          <a:p>
            <a:r>
              <a:rPr lang="en-US" smtClean="0"/>
              <a:t>Conference volunteer: Session chair, registration/help desk, others</a:t>
            </a:r>
          </a:p>
          <a:p>
            <a:r>
              <a:rPr lang="en-US" smtClean="0"/>
              <a:t>Conference or program committee: registration chair, publicity chair, program track chairs, others</a:t>
            </a:r>
          </a:p>
          <a:p>
            <a:r>
              <a:rPr lang="en-US" smtClean="0"/>
              <a:t>Conference core committee: Conference chair(s), Program chair(s), Treasurer</a:t>
            </a:r>
          </a:p>
          <a:p>
            <a:r>
              <a:rPr lang="en-US" smtClean="0"/>
              <a:t>Board: Currently three appointed positions in addition to six elected.  On current executive committee, only chair and past chair served before.</a:t>
            </a:r>
          </a:p>
          <a:p>
            <a:r>
              <a:rPr lang="en-US" smtClean="0"/>
              <a:t>Awards Committee: Long-serving active members, often including multiple past SIG chairs</a:t>
            </a:r>
          </a:p>
          <a:p>
            <a:endParaRPr lang="en-US" smtClean="0"/>
          </a:p>
          <a:p>
            <a:r>
              <a:rPr lang="en-US" smtClean="0"/>
              <a:t>Volunteer recognition: Reception at Fall Conference honoring award winners, to which all who worked on the conference are invited.  Much more inclusive than the dinner held previously.</a:t>
            </a:r>
          </a:p>
        </p:txBody>
      </p:sp>
      <p:sp>
        <p:nvSpPr>
          <p:cNvPr id="18435" name="Slide Number Placeholder 3"/>
          <p:cNvSpPr>
            <a:spLocks noGrp="1"/>
          </p:cNvSpPr>
          <p:nvPr>
            <p:ph type="sldNum" sz="quarter" idx="5"/>
          </p:nvPr>
        </p:nvSpPr>
        <p:spPr>
          <a:noFill/>
        </p:spPr>
        <p:txBody>
          <a:bodyPr/>
          <a:lstStyle/>
          <a:p>
            <a:fld id="{911D2F81-DF60-463D-A1CA-DEDDA3BE048B}"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ln/>
        </p:spPr>
        <p:txBody>
          <a:bodyPr/>
          <a:lstStyle/>
          <a:p>
            <a:r>
              <a:rPr lang="en-US" smtClean="0"/>
              <a:t>Professional development opportunities include not only what participants might learn at conferences or via the discussion lists, but also the skills honed by serving the organization in some capacity and the contacts made through networking with others engaged in SIGUCCS activities</a:t>
            </a:r>
          </a:p>
          <a:p>
            <a:endParaRPr lang="en-US" smtClean="0"/>
          </a:p>
          <a:p>
            <a:r>
              <a:rPr lang="en-US" smtClean="0"/>
              <a:t>Travel grants are a community service and a marketing vehicle in that we favor applicants from institutions not recently represented at a SIGUCCS conference</a:t>
            </a:r>
          </a:p>
          <a:p>
            <a:endParaRPr lang="en-US" smtClean="0"/>
          </a:p>
          <a:p>
            <a:r>
              <a:rPr lang="en-US" smtClean="0"/>
              <a:t>Communication awards are for excellence in a variety of categories covering printed and on-line communications</a:t>
            </a:r>
          </a:p>
        </p:txBody>
      </p:sp>
      <p:sp>
        <p:nvSpPr>
          <p:cNvPr id="20483" name="Slide Number Placeholder 3"/>
          <p:cNvSpPr>
            <a:spLocks noGrp="1"/>
          </p:cNvSpPr>
          <p:nvPr>
            <p:ph type="sldNum" sz="quarter" idx="5"/>
          </p:nvPr>
        </p:nvSpPr>
        <p:spPr>
          <a:noFill/>
        </p:spPr>
        <p:txBody>
          <a:bodyPr/>
          <a:lstStyle/>
          <a:p>
            <a:fld id="{5F81AACB-8796-4FA3-928D-80C0B87781E3}"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r>
              <a:rPr lang="en-US" smtClean="0"/>
              <a:t>Marketing &amp; Membership Committee formed several years ago involves a larger group in getting the word out about the organization.</a:t>
            </a:r>
          </a:p>
          <a:p>
            <a:r>
              <a:rPr lang="en-US" smtClean="0"/>
              <a:t>New web site debuted this month.</a:t>
            </a:r>
          </a:p>
          <a:p>
            <a:r>
              <a:rPr lang="en-US" smtClean="0"/>
              <a:t>Looking at plan to conjoin the two conferences now held separately; would take effect in Fall 2011</a:t>
            </a:r>
          </a:p>
        </p:txBody>
      </p:sp>
      <p:sp>
        <p:nvSpPr>
          <p:cNvPr id="23555" name="Slide Number Placeholder 3"/>
          <p:cNvSpPr>
            <a:spLocks noGrp="1"/>
          </p:cNvSpPr>
          <p:nvPr>
            <p:ph type="sldNum" sz="quarter" idx="5"/>
          </p:nvPr>
        </p:nvSpPr>
        <p:spPr>
          <a:noFill/>
        </p:spPr>
        <p:txBody>
          <a:bodyPr/>
          <a:lstStyle/>
          <a:p>
            <a:fld id="{42BD3191-0694-48E1-A73B-52C27EAABAF9}" type="slidenum">
              <a:rPr lang="en-US" smtClean="0"/>
              <a:pPr/>
              <a:t>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rgbClr val="FFCC66"/>
            </a:solidFill>
            <a:prstDash val="solid"/>
            <a:miter lim="800000"/>
            <a:headEnd/>
            <a:tailEnd/>
          </a:ln>
        </p:spPr>
        <p:txBody>
          <a:bodyPr/>
          <a:lstStyle/>
          <a:p>
            <a:pPr algn="ctr">
              <a:defRPr/>
            </a:pPr>
            <a:endParaRPr lang="en-US"/>
          </a:p>
        </p:txBody>
      </p:sp>
      <p:sp>
        <p:nvSpPr>
          <p:cNvPr id="5" name="Line 8"/>
          <p:cNvSpPr>
            <a:spLocks noChangeShapeType="1"/>
          </p:cNvSpPr>
          <p:nvPr/>
        </p:nvSpPr>
        <p:spPr bwMode="auto">
          <a:xfrm>
            <a:off x="1981200" y="3962400"/>
            <a:ext cx="6511925" cy="0"/>
          </a:xfrm>
          <a:prstGeom prst="line">
            <a:avLst/>
          </a:prstGeom>
          <a:noFill/>
          <a:ln w="19050">
            <a:solidFill>
              <a:srgbClr val="FFCC66"/>
            </a:solidFill>
            <a:round/>
            <a:headEnd/>
            <a:tailEnd/>
          </a:ln>
          <a:effectLst/>
        </p:spPr>
        <p:txBody>
          <a:bodyPr/>
          <a:lstStyle/>
          <a:p>
            <a:pPr algn="ctr">
              <a:defRPr/>
            </a:pPr>
            <a:endParaRPr lang="en-US"/>
          </a:p>
        </p:txBody>
      </p:sp>
      <p:sp>
        <p:nvSpPr>
          <p:cNvPr id="30722" name="Rectangle 2"/>
          <p:cNvSpPr>
            <a:spLocks noGrp="1" noChangeArrowheads="1"/>
          </p:cNvSpPr>
          <p:nvPr>
            <p:ph type="ctrTitle"/>
          </p:nvPr>
        </p:nvSpPr>
        <p:spPr>
          <a:xfrm>
            <a:off x="914400" y="1524000"/>
            <a:ext cx="7623175" cy="1752600"/>
          </a:xfrm>
        </p:spPr>
        <p:txBody>
          <a:bodyPr/>
          <a:lstStyle>
            <a:lvl1pPr>
              <a:defRPr sz="5000">
                <a:solidFill>
                  <a:srgbClr val="000066"/>
                </a:solidFill>
              </a:defRPr>
            </a:lvl1pPr>
          </a:lstStyle>
          <a:p>
            <a:r>
              <a:rPr lang="en-US" altLang="en-US" smtClean="0"/>
              <a:t>Click to edit Master title style</a:t>
            </a:r>
            <a:endParaRPr lang="en-US" altLang="en-US"/>
          </a:p>
        </p:txBody>
      </p:sp>
      <p:sp>
        <p:nvSpPr>
          <p:cNvPr id="3072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smtClean="0"/>
              <a:t>Click to edit Master subtitle style</a:t>
            </a:r>
            <a:endParaRPr lang="en-US" altLang="en-US"/>
          </a:p>
        </p:txBody>
      </p:sp>
      <p:sp>
        <p:nvSpPr>
          <p:cNvPr id="6" name="Rectangle 4"/>
          <p:cNvSpPr>
            <a:spLocks noGrp="1" noChangeArrowheads="1"/>
          </p:cNvSpPr>
          <p:nvPr>
            <p:ph type="dt" sz="half" idx="10"/>
          </p:nvPr>
        </p:nvSpPr>
        <p:spPr/>
        <p:txBody>
          <a:bodyPr/>
          <a:lstStyle>
            <a:lvl1pPr>
              <a:defRPr/>
            </a:lvl1pPr>
          </a:lstStyle>
          <a:p>
            <a:pPr>
              <a:defRPr/>
            </a:pPr>
            <a:r>
              <a:rPr lang="en-US" altLang="en-US"/>
              <a:t>October 2009</a:t>
            </a:r>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en-US" altLang="en-US"/>
              <a:t>SIGUCCS Program Review</a:t>
            </a:r>
          </a:p>
        </p:txBody>
      </p:sp>
      <p:sp>
        <p:nvSpPr>
          <p:cNvPr id="8" name="Rectangle 6"/>
          <p:cNvSpPr>
            <a:spLocks noGrp="1" noChangeArrowheads="1"/>
          </p:cNvSpPr>
          <p:nvPr>
            <p:ph type="sldNum" sz="quarter" idx="12"/>
          </p:nvPr>
        </p:nvSpPr>
        <p:spPr/>
        <p:txBody>
          <a:bodyPr/>
          <a:lstStyle>
            <a:lvl1pPr>
              <a:defRPr/>
            </a:lvl1pPr>
          </a:lstStyle>
          <a:p>
            <a:pPr>
              <a:defRPr/>
            </a:pPr>
            <a:fld id="{51A2E773-CB98-400E-9D39-F118753D6E12}"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6" name="Rectangle 6"/>
          <p:cNvSpPr>
            <a:spLocks noGrp="1" noChangeArrowheads="1"/>
          </p:cNvSpPr>
          <p:nvPr>
            <p:ph type="sldNum" sz="quarter" idx="12"/>
          </p:nvPr>
        </p:nvSpPr>
        <p:spPr>
          <a:ln/>
        </p:spPr>
        <p:txBody>
          <a:bodyPr/>
          <a:lstStyle>
            <a:lvl1pPr>
              <a:defRPr/>
            </a:lvl1pPr>
          </a:lstStyle>
          <a:p>
            <a:pPr>
              <a:defRPr/>
            </a:pPr>
            <a:fld id="{C0B82F04-78AF-461F-8B23-94646A8773CC}"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6" name="Rectangle 6"/>
          <p:cNvSpPr>
            <a:spLocks noGrp="1" noChangeArrowheads="1"/>
          </p:cNvSpPr>
          <p:nvPr>
            <p:ph type="sldNum" sz="quarter" idx="12"/>
          </p:nvPr>
        </p:nvSpPr>
        <p:spPr>
          <a:ln/>
        </p:spPr>
        <p:txBody>
          <a:bodyPr/>
          <a:lstStyle>
            <a:lvl1pPr>
              <a:defRPr/>
            </a:lvl1pPr>
          </a:lstStyle>
          <a:p>
            <a:pPr>
              <a:defRPr/>
            </a:pPr>
            <a:fld id="{41306174-45C2-4089-980D-87DA77958B42}"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r>
              <a:rPr lang="en-US" noProof="0" smtClean="0"/>
              <a:t>Click icon to add table</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6" name="Rectangle 6"/>
          <p:cNvSpPr>
            <a:spLocks noGrp="1" noChangeArrowheads="1"/>
          </p:cNvSpPr>
          <p:nvPr>
            <p:ph type="sldNum" sz="quarter" idx="12"/>
          </p:nvPr>
        </p:nvSpPr>
        <p:spPr>
          <a:ln/>
        </p:spPr>
        <p:txBody>
          <a:bodyPr/>
          <a:lstStyle>
            <a:lvl1pPr>
              <a:defRPr/>
            </a:lvl1pPr>
          </a:lstStyle>
          <a:p>
            <a:pPr>
              <a:defRPr/>
            </a:pPr>
            <a:fld id="{AC546671-3D46-4AFF-AA23-903D227E7739}"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712787"/>
          </a:xfrm>
        </p:spPr>
        <p:txBody>
          <a:bodyPr/>
          <a:lstStyle>
            <a:lvl1pPr indent="0">
              <a:defRPr sz="3600"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143000"/>
            <a:ext cx="8229600" cy="518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6" name="Rectangle 6"/>
          <p:cNvSpPr>
            <a:spLocks noGrp="1" noChangeArrowheads="1"/>
          </p:cNvSpPr>
          <p:nvPr>
            <p:ph type="sldNum" sz="quarter" idx="12"/>
          </p:nvPr>
        </p:nvSpPr>
        <p:spPr>
          <a:ln/>
        </p:spPr>
        <p:txBody>
          <a:bodyPr/>
          <a:lstStyle>
            <a:lvl1pPr>
              <a:defRPr/>
            </a:lvl1pPr>
          </a:lstStyle>
          <a:p>
            <a:pPr>
              <a:defRPr/>
            </a:pPr>
            <a:fld id="{74E4B25F-7F30-4428-8F0E-F9BC3D2567D0}"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6" name="Rectangle 6"/>
          <p:cNvSpPr>
            <a:spLocks noGrp="1" noChangeArrowheads="1"/>
          </p:cNvSpPr>
          <p:nvPr>
            <p:ph type="sldNum" sz="quarter" idx="12"/>
          </p:nvPr>
        </p:nvSpPr>
        <p:spPr>
          <a:ln/>
        </p:spPr>
        <p:txBody>
          <a:bodyPr/>
          <a:lstStyle>
            <a:lvl1pPr>
              <a:defRPr/>
            </a:lvl1pPr>
          </a:lstStyle>
          <a:p>
            <a:pPr>
              <a:defRPr/>
            </a:pPr>
            <a:fld id="{DCDDC0C0-B8FC-4704-8A24-BD9055A2229E}"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7" name="Rectangle 6"/>
          <p:cNvSpPr>
            <a:spLocks noGrp="1" noChangeArrowheads="1"/>
          </p:cNvSpPr>
          <p:nvPr>
            <p:ph type="sldNum" sz="quarter" idx="12"/>
          </p:nvPr>
        </p:nvSpPr>
        <p:spPr>
          <a:ln/>
        </p:spPr>
        <p:txBody>
          <a:bodyPr/>
          <a:lstStyle>
            <a:lvl1pPr>
              <a:defRPr/>
            </a:lvl1pPr>
          </a:lstStyle>
          <a:p>
            <a:pPr>
              <a:defRPr/>
            </a:pPr>
            <a:fld id="{6D6D38F2-C04F-4885-BF8C-A01BA04E1F05}"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9" name="Rectangle 6"/>
          <p:cNvSpPr>
            <a:spLocks noGrp="1" noChangeArrowheads="1"/>
          </p:cNvSpPr>
          <p:nvPr>
            <p:ph type="sldNum" sz="quarter" idx="12"/>
          </p:nvPr>
        </p:nvSpPr>
        <p:spPr>
          <a:ln/>
        </p:spPr>
        <p:txBody>
          <a:bodyPr/>
          <a:lstStyle>
            <a:lvl1pPr>
              <a:defRPr/>
            </a:lvl1pPr>
          </a:lstStyle>
          <a:p>
            <a:pPr>
              <a:defRPr/>
            </a:pPr>
            <a:fld id="{C7F5DAF4-8906-47A7-8586-4DFFE3EE08B4}"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5" name="Rectangle 6"/>
          <p:cNvSpPr>
            <a:spLocks noGrp="1" noChangeArrowheads="1"/>
          </p:cNvSpPr>
          <p:nvPr>
            <p:ph type="sldNum" sz="quarter" idx="12"/>
          </p:nvPr>
        </p:nvSpPr>
        <p:spPr>
          <a:ln/>
        </p:spPr>
        <p:txBody>
          <a:bodyPr/>
          <a:lstStyle>
            <a:lvl1pPr>
              <a:defRPr/>
            </a:lvl1pPr>
          </a:lstStyle>
          <a:p>
            <a:pPr>
              <a:defRPr/>
            </a:pPr>
            <a:fld id="{9F5599BC-B676-4503-B0CB-28B3F057E5BC}"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4" name="Rectangle 6"/>
          <p:cNvSpPr>
            <a:spLocks noGrp="1" noChangeArrowheads="1"/>
          </p:cNvSpPr>
          <p:nvPr>
            <p:ph type="sldNum" sz="quarter" idx="12"/>
          </p:nvPr>
        </p:nvSpPr>
        <p:spPr>
          <a:ln/>
        </p:spPr>
        <p:txBody>
          <a:bodyPr/>
          <a:lstStyle>
            <a:lvl1pPr>
              <a:defRPr/>
            </a:lvl1pPr>
          </a:lstStyle>
          <a:p>
            <a:pPr>
              <a:defRPr/>
            </a:pPr>
            <a:fld id="{7CC36C54-54D2-48AC-B61E-63FEAA430C72}"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7" name="Rectangle 6"/>
          <p:cNvSpPr>
            <a:spLocks noGrp="1" noChangeArrowheads="1"/>
          </p:cNvSpPr>
          <p:nvPr>
            <p:ph type="sldNum" sz="quarter" idx="12"/>
          </p:nvPr>
        </p:nvSpPr>
        <p:spPr>
          <a:ln/>
        </p:spPr>
        <p:txBody>
          <a:bodyPr/>
          <a:lstStyle>
            <a:lvl1pPr>
              <a:defRPr/>
            </a:lvl1pPr>
          </a:lstStyle>
          <a:p>
            <a:pPr>
              <a:defRPr/>
            </a:pPr>
            <a:fld id="{6E4FB6F6-4D2B-4CB3-AB3C-FF3DF122406C}"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en-US"/>
              <a:t>October 2009</a:t>
            </a:r>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SIGUCCS Program Review</a:t>
            </a:r>
          </a:p>
        </p:txBody>
      </p:sp>
      <p:sp>
        <p:nvSpPr>
          <p:cNvPr id="7" name="Rectangle 6"/>
          <p:cNvSpPr>
            <a:spLocks noGrp="1" noChangeArrowheads="1"/>
          </p:cNvSpPr>
          <p:nvPr>
            <p:ph type="sldNum" sz="quarter" idx="12"/>
          </p:nvPr>
        </p:nvSpPr>
        <p:spPr>
          <a:ln/>
        </p:spPr>
        <p:txBody>
          <a:bodyPr/>
          <a:lstStyle>
            <a:lvl1pPr>
              <a:defRPr/>
            </a:lvl1pPr>
          </a:lstStyle>
          <a:p>
            <a:pPr>
              <a:defRPr/>
            </a:pPr>
            <a:fld id="{0E5CCAE7-83D2-44FA-A9A5-EEA406DC5591}"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970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mj-lt"/>
              </a:defRPr>
            </a:lvl1pPr>
          </a:lstStyle>
          <a:p>
            <a:pPr>
              <a:defRPr/>
            </a:pPr>
            <a:r>
              <a:rPr lang="en-US" altLang="en-US"/>
              <a:t>October 2009</a:t>
            </a:r>
            <a:endParaRPr lang="en-US" altLang="en-US" dirty="0"/>
          </a:p>
        </p:txBody>
      </p:sp>
      <p:sp>
        <p:nvSpPr>
          <p:cNvPr id="297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defRPr>
            </a:lvl1pPr>
          </a:lstStyle>
          <a:p>
            <a:pPr>
              <a:defRPr/>
            </a:pPr>
            <a:r>
              <a:rPr lang="en-US" altLang="en-US"/>
              <a:t>SIGUCCS Program Review</a:t>
            </a:r>
          </a:p>
        </p:txBody>
      </p:sp>
      <p:sp>
        <p:nvSpPr>
          <p:cNvPr id="2970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pPr>
              <a:defRPr/>
            </a:pPr>
            <a:fld id="{B373A9EE-4B3F-415D-B94B-934A63395355}" type="slidenum">
              <a:rPr lang="en-US" altLang="en-US"/>
              <a:pPr>
                <a:defRPr/>
              </a:pPr>
              <a:t>‹#›</a:t>
            </a:fld>
            <a:endParaRPr lang="en-US" altLang="en-US"/>
          </a:p>
        </p:txBody>
      </p:sp>
      <p:sp>
        <p:nvSpPr>
          <p:cNvPr id="2970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rgbClr val="FFCC66"/>
            </a:solidFill>
            <a:prstDash val="solid"/>
            <a:miter lim="800000"/>
            <a:headEnd/>
            <a:tailEnd/>
          </a:ln>
        </p:spPr>
        <p:txBody>
          <a:bodyPr/>
          <a:lstStyle/>
          <a:p>
            <a:pPr algn="ctr">
              <a:defRPr/>
            </a:pPr>
            <a:endParaRPr lang="en-US"/>
          </a:p>
        </p:txBody>
      </p:sp>
      <p:sp>
        <p:nvSpPr>
          <p:cNvPr id="29704" name="Line 8"/>
          <p:cNvSpPr>
            <a:spLocks noChangeShapeType="1"/>
          </p:cNvSpPr>
          <p:nvPr/>
        </p:nvSpPr>
        <p:spPr bwMode="auto">
          <a:xfrm>
            <a:off x="457200" y="6172200"/>
            <a:ext cx="8229600" cy="0"/>
          </a:xfrm>
          <a:prstGeom prst="line">
            <a:avLst/>
          </a:prstGeom>
          <a:noFill/>
          <a:ln w="19050">
            <a:solidFill>
              <a:srgbClr val="FFCC66"/>
            </a:solidFill>
            <a:round/>
            <a:headEnd/>
            <a:tailEnd/>
          </a:ln>
          <a:effectLst/>
        </p:spPr>
        <p:txBody>
          <a:bodyP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678" r:id="rId1"/>
    <p:sldLayoutId id="2147483677" r:id="rId2"/>
    <p:sldLayoutId id="2147483676" r:id="rId3"/>
    <p:sldLayoutId id="2147483675" r:id="rId4"/>
    <p:sldLayoutId id="2147483674" r:id="rId5"/>
    <p:sldLayoutId id="2147483673" r:id="rId6"/>
    <p:sldLayoutId id="2147483672" r:id="rId7"/>
    <p:sldLayoutId id="2147483671" r:id="rId8"/>
    <p:sldLayoutId id="2147483670" r:id="rId9"/>
    <p:sldLayoutId id="2147483669" r:id="rId10"/>
    <p:sldLayoutId id="2147483668" r:id="rId11"/>
    <p:sldLayoutId id="2147483667" r:id="rId12"/>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defRPr>
      </a:lvl2pPr>
      <a:lvl3pPr algn="l" rtl="0" eaLnBrk="0" fontAlgn="base" hangingPunct="0">
        <a:spcBef>
          <a:spcPct val="0"/>
        </a:spcBef>
        <a:spcAft>
          <a:spcPct val="0"/>
        </a:spcAft>
        <a:defRPr sz="4200">
          <a:solidFill>
            <a:schemeClr val="tx2"/>
          </a:solidFill>
          <a:latin typeface="Garamond" pitchFamily="18" charset="0"/>
        </a:defRPr>
      </a:lvl3pPr>
      <a:lvl4pPr algn="l" rtl="0" eaLnBrk="0" fontAlgn="base" hangingPunct="0">
        <a:spcBef>
          <a:spcPct val="0"/>
        </a:spcBef>
        <a:spcAft>
          <a:spcPct val="0"/>
        </a:spcAft>
        <a:defRPr sz="4200">
          <a:solidFill>
            <a:schemeClr val="tx2"/>
          </a:solidFill>
          <a:latin typeface="Garamond" pitchFamily="18" charset="0"/>
        </a:defRPr>
      </a:lvl4pPr>
      <a:lvl5pPr algn="l" rtl="0" eaLnBrk="0" fontAlgn="base" hangingPunct="0">
        <a:spcBef>
          <a:spcPct val="0"/>
        </a:spcBef>
        <a:spcAft>
          <a:spcPct val="0"/>
        </a:spcAft>
        <a:defRPr sz="4200">
          <a:solidFill>
            <a:schemeClr val="tx2"/>
          </a:solidFill>
          <a:latin typeface="Garamond" pitchFamily="18" charset="0"/>
        </a:defRPr>
      </a:lvl5pPr>
      <a:lvl6pPr marL="457200" algn="l" rtl="0" eaLnBrk="1" fontAlgn="base" hangingPunct="1">
        <a:spcBef>
          <a:spcPct val="0"/>
        </a:spcBef>
        <a:spcAft>
          <a:spcPct val="0"/>
        </a:spcAft>
        <a:defRPr sz="4200">
          <a:solidFill>
            <a:schemeClr val="tx2"/>
          </a:solidFill>
          <a:latin typeface="Garamond" pitchFamily="18" charset="0"/>
        </a:defRPr>
      </a:lvl6pPr>
      <a:lvl7pPr marL="914400" algn="l" rtl="0" eaLnBrk="1" fontAlgn="base" hangingPunct="1">
        <a:spcBef>
          <a:spcPct val="0"/>
        </a:spcBef>
        <a:spcAft>
          <a:spcPct val="0"/>
        </a:spcAft>
        <a:defRPr sz="4200">
          <a:solidFill>
            <a:schemeClr val="tx2"/>
          </a:solidFill>
          <a:latin typeface="Garamond" pitchFamily="18" charset="0"/>
        </a:defRPr>
      </a:lvl7pPr>
      <a:lvl8pPr marL="1371600" algn="l" rtl="0" eaLnBrk="1" fontAlgn="base" hangingPunct="1">
        <a:spcBef>
          <a:spcPct val="0"/>
        </a:spcBef>
        <a:spcAft>
          <a:spcPct val="0"/>
        </a:spcAft>
        <a:defRPr sz="4200">
          <a:solidFill>
            <a:schemeClr val="tx2"/>
          </a:solidFill>
          <a:latin typeface="Garamond" pitchFamily="18" charset="0"/>
        </a:defRPr>
      </a:lvl8pPr>
      <a:lvl9pPr marL="1828800" algn="l" rtl="0" eaLnBrk="1" fontAlgn="base" hangingPunct="1">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457200" y="277813"/>
            <a:ext cx="8229600" cy="1169987"/>
          </a:xfrm>
        </p:spPr>
        <p:txBody>
          <a:bodyPr>
            <a:normAutofit fontScale="90000"/>
          </a:bodyPr>
          <a:lstStyle/>
          <a:p>
            <a:pPr eaLnBrk="1" hangingPunct="1">
              <a:defRPr/>
            </a:pPr>
            <a:r>
              <a:rPr lang="en-US" dirty="0" smtClean="0"/>
              <a:t>SIGUCCS: University and College Computing Services</a:t>
            </a:r>
          </a:p>
        </p:txBody>
      </p:sp>
      <p:sp>
        <p:nvSpPr>
          <p:cNvPr id="15362" name="Content Placeholder 4"/>
          <p:cNvSpPr>
            <a:spLocks noGrp="1"/>
          </p:cNvSpPr>
          <p:nvPr>
            <p:ph idx="1"/>
          </p:nvPr>
        </p:nvSpPr>
        <p:spPr>
          <a:xfrm>
            <a:off x="457200" y="1447800"/>
            <a:ext cx="8229600" cy="4876800"/>
          </a:xfrm>
        </p:spPr>
        <p:txBody>
          <a:bodyPr/>
          <a:lstStyle/>
          <a:p>
            <a:pPr eaLnBrk="1" hangingPunct="1"/>
            <a:r>
              <a:rPr lang="en-US" sz="2600" smtClean="0"/>
              <a:t>Fall Conference</a:t>
            </a:r>
          </a:p>
          <a:p>
            <a:pPr lvl="1" eaLnBrk="1" hangingPunct="1"/>
            <a:r>
              <a:rPr lang="en-US" smtClean="0"/>
              <a:t>Front-line support personnel and their supervisors</a:t>
            </a:r>
          </a:p>
          <a:p>
            <a:pPr lvl="1" eaLnBrk="1" hangingPunct="1"/>
            <a:r>
              <a:rPr lang="en-US" smtClean="0"/>
              <a:t>Peer-reviewed papers and poster presentations</a:t>
            </a:r>
          </a:p>
          <a:p>
            <a:pPr lvl="1" eaLnBrk="1" hangingPunct="1"/>
            <a:r>
              <a:rPr lang="en-US" smtClean="0"/>
              <a:t>Most recently in St. Louis (Oct. 11-14); next year, Norfolk, VA (Oct. 24-27)</a:t>
            </a:r>
          </a:p>
          <a:p>
            <a:pPr eaLnBrk="1" hangingPunct="1"/>
            <a:r>
              <a:rPr lang="en-US" sz="2600" smtClean="0"/>
              <a:t>Management Symposium</a:t>
            </a:r>
          </a:p>
          <a:p>
            <a:pPr lvl="1" eaLnBrk="1" hangingPunct="1"/>
            <a:r>
              <a:rPr lang="en-US" smtClean="0"/>
              <a:t>IT Managers and CIOs</a:t>
            </a:r>
          </a:p>
          <a:p>
            <a:pPr lvl="1" eaLnBrk="1" hangingPunct="1"/>
            <a:r>
              <a:rPr lang="en-US" smtClean="0"/>
              <a:t>Facilitated discussions</a:t>
            </a:r>
          </a:p>
          <a:p>
            <a:pPr lvl="1" eaLnBrk="1" hangingPunct="1"/>
            <a:r>
              <a:rPr lang="en-US" smtClean="0"/>
              <a:t>Most recently in Nashville (Mar. 29-Apr. 1); next year, Victoria, BC (Apr. 18-21)</a:t>
            </a:r>
          </a:p>
        </p:txBody>
      </p:sp>
      <p:sp>
        <p:nvSpPr>
          <p:cNvPr id="6" name="Date Placeholder 5"/>
          <p:cNvSpPr>
            <a:spLocks noGrp="1"/>
          </p:cNvSpPr>
          <p:nvPr>
            <p:ph type="dt" sz="quarter" idx="10"/>
          </p:nvPr>
        </p:nvSpPr>
        <p:spPr/>
        <p:txBody>
          <a:bodyPr/>
          <a:lstStyle/>
          <a:p>
            <a:pPr>
              <a:defRPr/>
            </a:pPr>
            <a:r>
              <a:rPr lang="en-US" altLang="en-US"/>
              <a:t>October 2009</a:t>
            </a:r>
          </a:p>
        </p:txBody>
      </p:sp>
      <p:sp>
        <p:nvSpPr>
          <p:cNvPr id="7" name="Slide Number Placeholder 6"/>
          <p:cNvSpPr>
            <a:spLocks noGrp="1"/>
          </p:cNvSpPr>
          <p:nvPr>
            <p:ph type="sldNum" sz="quarter" idx="12"/>
          </p:nvPr>
        </p:nvSpPr>
        <p:spPr/>
        <p:txBody>
          <a:bodyPr/>
          <a:lstStyle/>
          <a:p>
            <a:pPr>
              <a:defRPr/>
            </a:pPr>
            <a:fld id="{C2DA82A7-2556-413A-9A7A-3612A9E561B8}" type="slidenum">
              <a:rPr lang="en-US" altLang="en-US" smtClean="0"/>
              <a:pPr>
                <a:defRPr/>
              </a:pPr>
              <a:t>1</a:t>
            </a:fld>
            <a:endParaRPr lang="en-US" altLang="en-US"/>
          </a:p>
        </p:txBody>
      </p:sp>
      <p:sp>
        <p:nvSpPr>
          <p:cNvPr id="8" name="Footer Placeholder 7"/>
          <p:cNvSpPr>
            <a:spLocks noGrp="1"/>
          </p:cNvSpPr>
          <p:nvPr>
            <p:ph type="ftr" sz="quarter" idx="11"/>
          </p:nvPr>
        </p:nvSpPr>
        <p:spPr/>
        <p:txBody>
          <a:bodyPr/>
          <a:lstStyle/>
          <a:p>
            <a:pPr>
              <a:defRPr/>
            </a:pPr>
            <a:r>
              <a:rPr lang="en-US" altLang="en-US"/>
              <a:t>SIGUCCS Program Review</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t>Volunteer Development and Membership</a:t>
            </a:r>
          </a:p>
        </p:txBody>
      </p:sp>
      <p:sp>
        <p:nvSpPr>
          <p:cNvPr id="17410" name="Content Placeholder 2"/>
          <p:cNvSpPr>
            <a:spLocks noGrp="1"/>
          </p:cNvSpPr>
          <p:nvPr>
            <p:ph idx="1"/>
          </p:nvPr>
        </p:nvSpPr>
        <p:spPr/>
        <p:txBody>
          <a:bodyPr/>
          <a:lstStyle/>
          <a:p>
            <a:pPr eaLnBrk="1" hangingPunct="1"/>
            <a:r>
              <a:rPr lang="en-US" smtClean="0"/>
              <a:t>Conference volunteer</a:t>
            </a:r>
          </a:p>
          <a:p>
            <a:pPr eaLnBrk="1" hangingPunct="1"/>
            <a:r>
              <a:rPr lang="en-US" smtClean="0"/>
              <a:t>Conference or program committee</a:t>
            </a:r>
          </a:p>
          <a:p>
            <a:pPr eaLnBrk="1" hangingPunct="1"/>
            <a:r>
              <a:rPr lang="en-US" smtClean="0"/>
              <a:t>Conference core committee</a:t>
            </a:r>
          </a:p>
          <a:p>
            <a:pPr eaLnBrk="1" hangingPunct="1"/>
            <a:r>
              <a:rPr lang="en-US" smtClean="0"/>
              <a:t>Board</a:t>
            </a:r>
          </a:p>
          <a:p>
            <a:pPr eaLnBrk="1" hangingPunct="1"/>
            <a:r>
              <a:rPr lang="en-US" smtClean="0"/>
              <a:t>Awards Committee</a:t>
            </a:r>
            <a:br>
              <a:rPr lang="en-US" smtClean="0"/>
            </a:br>
            <a:r>
              <a:rPr lang="en-US" smtClean="0"/>
              <a:t/>
            </a:r>
            <a:br>
              <a:rPr lang="en-US" smtClean="0"/>
            </a:br>
            <a:r>
              <a:rPr lang="en-US" smtClean="0"/>
              <a:t/>
            </a:r>
            <a:br>
              <a:rPr lang="en-US" smtClean="0"/>
            </a:br>
            <a:endParaRPr lang="en-US" smtClean="0"/>
          </a:p>
          <a:p>
            <a:pPr eaLnBrk="1" hangingPunct="1"/>
            <a:r>
              <a:rPr lang="en-US" smtClean="0"/>
              <a:t>Volunteer recognition</a:t>
            </a:r>
          </a:p>
        </p:txBody>
      </p:sp>
      <p:sp>
        <p:nvSpPr>
          <p:cNvPr id="4" name="Date Placeholder 3"/>
          <p:cNvSpPr>
            <a:spLocks noGrp="1"/>
          </p:cNvSpPr>
          <p:nvPr>
            <p:ph type="dt" sz="quarter" idx="10"/>
          </p:nvPr>
        </p:nvSpPr>
        <p:spPr/>
        <p:txBody>
          <a:bodyPr/>
          <a:lstStyle/>
          <a:p>
            <a:pPr>
              <a:defRPr/>
            </a:pPr>
            <a:r>
              <a:rPr lang="en-US" altLang="en-US"/>
              <a:t>October 2009</a:t>
            </a:r>
          </a:p>
        </p:txBody>
      </p:sp>
      <p:sp>
        <p:nvSpPr>
          <p:cNvPr id="5" name="Footer Placeholder 4"/>
          <p:cNvSpPr>
            <a:spLocks noGrp="1"/>
          </p:cNvSpPr>
          <p:nvPr>
            <p:ph type="ftr" sz="quarter" idx="11"/>
          </p:nvPr>
        </p:nvSpPr>
        <p:spPr/>
        <p:txBody>
          <a:bodyPr/>
          <a:lstStyle/>
          <a:p>
            <a:pPr>
              <a:defRPr/>
            </a:pPr>
            <a:r>
              <a:rPr lang="en-US" altLang="en-US"/>
              <a:t>SIGUCCS Program Review</a:t>
            </a:r>
          </a:p>
        </p:txBody>
      </p:sp>
      <p:sp>
        <p:nvSpPr>
          <p:cNvPr id="6" name="Slide Number Placeholder 5"/>
          <p:cNvSpPr>
            <a:spLocks noGrp="1"/>
          </p:cNvSpPr>
          <p:nvPr>
            <p:ph type="sldNum" sz="quarter" idx="12"/>
          </p:nvPr>
        </p:nvSpPr>
        <p:spPr/>
        <p:txBody>
          <a:bodyPr/>
          <a:lstStyle/>
          <a:p>
            <a:pPr>
              <a:defRPr/>
            </a:pPr>
            <a:fld id="{2CC3BA90-6F1E-42FE-9FA4-2DE2B6C5AD9C}" type="slidenum">
              <a:rPr lang="en-US" altLang="en-US" smtClean="0"/>
              <a:pPr>
                <a:defRPr/>
              </a:pPr>
              <a:t>2</a:t>
            </a:fld>
            <a:endParaRPr lang="en-US" altLang="en-US"/>
          </a:p>
        </p:txBody>
      </p:sp>
      <p:graphicFrame>
        <p:nvGraphicFramePr>
          <p:cNvPr id="17414" name="Chart 6"/>
          <p:cNvGraphicFramePr>
            <a:graphicFrameLocks/>
          </p:cNvGraphicFramePr>
          <p:nvPr/>
        </p:nvGraphicFramePr>
        <p:xfrm>
          <a:off x="4191000" y="2819400"/>
          <a:ext cx="4648200" cy="3302000"/>
        </p:xfrm>
        <a:graphic>
          <a:graphicData uri="http://schemas.openxmlformats.org/presentationml/2006/ole">
            <p:oleObj spid="_x0000_s17414" r:id="rId4" imgW="4645555" imgH="3298222" progId="Excel.Chart.8">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smtClean="0"/>
              <a:t>Benefits and Services</a:t>
            </a:r>
          </a:p>
        </p:txBody>
      </p:sp>
      <p:sp>
        <p:nvSpPr>
          <p:cNvPr id="19458" name="Content Placeholder 2"/>
          <p:cNvSpPr>
            <a:spLocks noGrp="1"/>
          </p:cNvSpPr>
          <p:nvPr>
            <p:ph idx="1"/>
          </p:nvPr>
        </p:nvSpPr>
        <p:spPr/>
        <p:txBody>
          <a:bodyPr/>
          <a:lstStyle/>
          <a:p>
            <a:pPr eaLnBrk="1" hangingPunct="1"/>
            <a:r>
              <a:rPr lang="en-US" sz="2400" smtClean="0"/>
              <a:t>Conferences, including pre-conference workshops, with discounted registration fees for members</a:t>
            </a:r>
          </a:p>
          <a:p>
            <a:pPr eaLnBrk="1" hangingPunct="1"/>
            <a:r>
              <a:rPr lang="en-US" sz="2400" smtClean="0"/>
              <a:t>Fall Conference proceedings on CD</a:t>
            </a:r>
          </a:p>
          <a:p>
            <a:pPr eaLnBrk="1" hangingPunct="1"/>
            <a:r>
              <a:rPr lang="en-US" sz="2400" smtClean="0"/>
              <a:t>Access to SIGUCCS content in Digital Library</a:t>
            </a:r>
          </a:p>
          <a:p>
            <a:pPr eaLnBrk="1" hangingPunct="1"/>
            <a:r>
              <a:rPr lang="en-US" sz="2400" smtClean="0"/>
              <a:t>Discussion lists, one for members only and one open to all wishing to join</a:t>
            </a:r>
          </a:p>
          <a:p>
            <a:pPr eaLnBrk="1" hangingPunct="1"/>
            <a:r>
              <a:rPr lang="en-US" sz="2400" smtClean="0"/>
              <a:t>Professional development opportunities</a:t>
            </a:r>
          </a:p>
          <a:p>
            <a:pPr eaLnBrk="1" hangingPunct="1"/>
            <a:r>
              <a:rPr lang="en-US" sz="2400" smtClean="0"/>
              <a:t>Travel grants to encourage conference participation from additional institutions</a:t>
            </a:r>
          </a:p>
          <a:p>
            <a:pPr eaLnBrk="1" hangingPunct="1"/>
            <a:r>
              <a:rPr lang="en-US" sz="2400" smtClean="0"/>
              <a:t>Communication awards program</a:t>
            </a:r>
          </a:p>
          <a:p>
            <a:pPr eaLnBrk="1" hangingPunct="1"/>
            <a:r>
              <a:rPr lang="en-US" sz="2400" smtClean="0"/>
              <a:t>Penny Crane Award for Distinguished Service, and SIGUCCS Hall of Fame</a:t>
            </a:r>
          </a:p>
        </p:txBody>
      </p:sp>
      <p:sp>
        <p:nvSpPr>
          <p:cNvPr id="4" name="Date Placeholder 3"/>
          <p:cNvSpPr>
            <a:spLocks noGrp="1"/>
          </p:cNvSpPr>
          <p:nvPr>
            <p:ph type="dt" sz="quarter" idx="10"/>
          </p:nvPr>
        </p:nvSpPr>
        <p:spPr/>
        <p:txBody>
          <a:bodyPr/>
          <a:lstStyle/>
          <a:p>
            <a:pPr>
              <a:defRPr/>
            </a:pPr>
            <a:r>
              <a:rPr lang="en-US" altLang="en-US"/>
              <a:t>October 2009</a:t>
            </a:r>
          </a:p>
        </p:txBody>
      </p:sp>
      <p:sp>
        <p:nvSpPr>
          <p:cNvPr id="5" name="Footer Placeholder 4"/>
          <p:cNvSpPr>
            <a:spLocks noGrp="1"/>
          </p:cNvSpPr>
          <p:nvPr>
            <p:ph type="ftr" sz="quarter" idx="11"/>
          </p:nvPr>
        </p:nvSpPr>
        <p:spPr/>
        <p:txBody>
          <a:bodyPr/>
          <a:lstStyle/>
          <a:p>
            <a:pPr>
              <a:defRPr/>
            </a:pPr>
            <a:r>
              <a:rPr lang="en-US" altLang="en-US"/>
              <a:t>SIGUCCS Program Review</a:t>
            </a:r>
          </a:p>
        </p:txBody>
      </p:sp>
      <p:sp>
        <p:nvSpPr>
          <p:cNvPr id="6" name="Slide Number Placeholder 5"/>
          <p:cNvSpPr>
            <a:spLocks noGrp="1"/>
          </p:cNvSpPr>
          <p:nvPr>
            <p:ph type="sldNum" sz="quarter" idx="12"/>
          </p:nvPr>
        </p:nvSpPr>
        <p:spPr/>
        <p:txBody>
          <a:bodyPr/>
          <a:lstStyle/>
          <a:p>
            <a:pPr>
              <a:defRPr/>
            </a:pPr>
            <a:fld id="{E59EA077-D23F-4012-AD42-C09AA8FED01A}" type="slidenum">
              <a:rPr lang="en-US" altLang="en-US" smtClean="0"/>
              <a:pPr>
                <a:defRPr/>
              </a:pPr>
              <a:t>3</a:t>
            </a:fld>
            <a:endParaRPr lang="en-US"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mtClean="0"/>
              <a:t>Finances</a:t>
            </a:r>
          </a:p>
        </p:txBody>
      </p:sp>
      <p:sp>
        <p:nvSpPr>
          <p:cNvPr id="21506" name="Content Placeholder 2"/>
          <p:cNvSpPr>
            <a:spLocks noGrp="1"/>
          </p:cNvSpPr>
          <p:nvPr>
            <p:ph idx="1"/>
          </p:nvPr>
        </p:nvSpPr>
        <p:spPr/>
        <p:txBody>
          <a:bodyPr/>
          <a:lstStyle/>
          <a:p>
            <a:pPr eaLnBrk="1" hangingPunct="1"/>
            <a:r>
              <a:rPr lang="en-US" smtClean="0"/>
              <a:t>Reserve fund, June 2009:</a:t>
            </a:r>
          </a:p>
          <a:p>
            <a:pPr lvl="1" eaLnBrk="1" hangingPunct="1"/>
            <a:r>
              <a:rPr lang="en-US" smtClean="0"/>
              <a:t>Required:	$165,196</a:t>
            </a:r>
          </a:p>
          <a:p>
            <a:pPr lvl="1" eaLnBrk="1" hangingPunct="1"/>
            <a:r>
              <a:rPr lang="en-US" smtClean="0"/>
              <a:t>Discretionary:	$236,299</a:t>
            </a:r>
          </a:p>
          <a:p>
            <a:pPr lvl="1" eaLnBrk="1" hangingPunct="1"/>
            <a:r>
              <a:rPr lang="en-US" smtClean="0"/>
              <a:t>Total:		$401,494</a:t>
            </a:r>
          </a:p>
          <a:p>
            <a:pPr eaLnBrk="1" hangingPunct="1"/>
            <a:r>
              <a:rPr lang="en-US" smtClean="0"/>
              <a:t>Total is up from $279,660 in June 2005.</a:t>
            </a:r>
          </a:p>
          <a:p>
            <a:pPr eaLnBrk="1" hangingPunct="1"/>
            <a:r>
              <a:rPr lang="en-US" smtClean="0"/>
              <a:t>Policy of not raising registration fees over past few years; let reserve benefit members</a:t>
            </a:r>
          </a:p>
          <a:p>
            <a:pPr eaLnBrk="1" hangingPunct="1"/>
            <a:r>
              <a:rPr lang="en-US" smtClean="0"/>
              <a:t>Relying now on reserve during period of lower conference attendance</a:t>
            </a:r>
          </a:p>
        </p:txBody>
      </p:sp>
      <p:sp>
        <p:nvSpPr>
          <p:cNvPr id="4" name="Date Placeholder 3"/>
          <p:cNvSpPr>
            <a:spLocks noGrp="1"/>
          </p:cNvSpPr>
          <p:nvPr>
            <p:ph type="dt" sz="quarter" idx="10"/>
          </p:nvPr>
        </p:nvSpPr>
        <p:spPr/>
        <p:txBody>
          <a:bodyPr/>
          <a:lstStyle/>
          <a:p>
            <a:pPr>
              <a:defRPr/>
            </a:pPr>
            <a:r>
              <a:rPr lang="en-US" altLang="en-US"/>
              <a:t>October 2009</a:t>
            </a:r>
          </a:p>
        </p:txBody>
      </p:sp>
      <p:sp>
        <p:nvSpPr>
          <p:cNvPr id="5" name="Footer Placeholder 4"/>
          <p:cNvSpPr>
            <a:spLocks noGrp="1"/>
          </p:cNvSpPr>
          <p:nvPr>
            <p:ph type="ftr" sz="quarter" idx="11"/>
          </p:nvPr>
        </p:nvSpPr>
        <p:spPr/>
        <p:txBody>
          <a:bodyPr/>
          <a:lstStyle/>
          <a:p>
            <a:pPr>
              <a:defRPr/>
            </a:pPr>
            <a:r>
              <a:rPr lang="en-US" altLang="en-US"/>
              <a:t>SIGUCCS Program Review</a:t>
            </a:r>
          </a:p>
        </p:txBody>
      </p:sp>
      <p:sp>
        <p:nvSpPr>
          <p:cNvPr id="6" name="Slide Number Placeholder 5"/>
          <p:cNvSpPr>
            <a:spLocks noGrp="1"/>
          </p:cNvSpPr>
          <p:nvPr>
            <p:ph type="sldNum" sz="quarter" idx="12"/>
          </p:nvPr>
        </p:nvSpPr>
        <p:spPr/>
        <p:txBody>
          <a:bodyPr/>
          <a:lstStyle/>
          <a:p>
            <a:pPr>
              <a:defRPr/>
            </a:pPr>
            <a:fld id="{3587752C-3FF7-45B4-9E8C-E4F0E1EE2A0B}" type="slidenum">
              <a:rPr lang="en-US" altLang="en-US" smtClean="0"/>
              <a:pPr>
                <a:defRPr/>
              </a:pPr>
              <a:t>4</a:t>
            </a:fld>
            <a:endParaRPr lang="en-US"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t>Challenges</a:t>
            </a:r>
          </a:p>
        </p:txBody>
      </p:sp>
      <p:sp>
        <p:nvSpPr>
          <p:cNvPr id="22530" name="Content Placeholder 2"/>
          <p:cNvSpPr>
            <a:spLocks noGrp="1"/>
          </p:cNvSpPr>
          <p:nvPr>
            <p:ph idx="1"/>
          </p:nvPr>
        </p:nvSpPr>
        <p:spPr/>
        <p:txBody>
          <a:bodyPr/>
          <a:lstStyle/>
          <a:p>
            <a:pPr eaLnBrk="1" hangingPunct="1"/>
            <a:r>
              <a:rPr lang="en-US" smtClean="0"/>
              <a:t>Weathering a period of curtailed institutional support for travel and professional development</a:t>
            </a:r>
          </a:p>
          <a:p>
            <a:pPr eaLnBrk="1" hangingPunct="1"/>
            <a:r>
              <a:rPr lang="en-US" smtClean="0"/>
              <a:t>Marketing SIGUCCS</a:t>
            </a:r>
          </a:p>
          <a:p>
            <a:pPr eaLnBrk="1" hangingPunct="1"/>
            <a:r>
              <a:rPr lang="en-US" smtClean="0"/>
              <a:t>Broadening the services offered by SIGUCCS beyond in-person conferences, and finding a way to make those services financially viable</a:t>
            </a:r>
          </a:p>
          <a:p>
            <a:pPr eaLnBrk="1" hangingPunct="1"/>
            <a:r>
              <a:rPr lang="en-US" smtClean="0"/>
              <a:t>Altering our conference offerings in response to participant demand</a:t>
            </a:r>
          </a:p>
        </p:txBody>
      </p:sp>
      <p:sp>
        <p:nvSpPr>
          <p:cNvPr id="4" name="Date Placeholder 3"/>
          <p:cNvSpPr>
            <a:spLocks noGrp="1"/>
          </p:cNvSpPr>
          <p:nvPr>
            <p:ph type="dt" sz="quarter" idx="10"/>
          </p:nvPr>
        </p:nvSpPr>
        <p:spPr/>
        <p:txBody>
          <a:bodyPr/>
          <a:lstStyle/>
          <a:p>
            <a:pPr>
              <a:defRPr/>
            </a:pPr>
            <a:r>
              <a:rPr lang="en-US" altLang="en-US"/>
              <a:t>October 2009</a:t>
            </a:r>
          </a:p>
        </p:txBody>
      </p:sp>
      <p:sp>
        <p:nvSpPr>
          <p:cNvPr id="5" name="Footer Placeholder 4"/>
          <p:cNvSpPr>
            <a:spLocks noGrp="1"/>
          </p:cNvSpPr>
          <p:nvPr>
            <p:ph type="ftr" sz="quarter" idx="11"/>
          </p:nvPr>
        </p:nvSpPr>
        <p:spPr/>
        <p:txBody>
          <a:bodyPr/>
          <a:lstStyle/>
          <a:p>
            <a:pPr>
              <a:defRPr/>
            </a:pPr>
            <a:r>
              <a:rPr lang="en-US" altLang="en-US"/>
              <a:t>SIGUCCS Program Review</a:t>
            </a:r>
          </a:p>
        </p:txBody>
      </p:sp>
      <p:sp>
        <p:nvSpPr>
          <p:cNvPr id="6" name="Slide Number Placeholder 5"/>
          <p:cNvSpPr>
            <a:spLocks noGrp="1"/>
          </p:cNvSpPr>
          <p:nvPr>
            <p:ph type="sldNum" sz="quarter" idx="12"/>
          </p:nvPr>
        </p:nvSpPr>
        <p:spPr/>
        <p:txBody>
          <a:bodyPr/>
          <a:lstStyle/>
          <a:p>
            <a:pPr>
              <a:defRPr/>
            </a:pPr>
            <a:fld id="{856C94B2-2521-4696-AF35-2A73936CA29E}" type="slidenum">
              <a:rPr lang="en-US" altLang="en-US" smtClean="0"/>
              <a:pPr>
                <a:defRPr/>
              </a:pPr>
              <a:t>5</a:t>
            </a:fld>
            <a:endParaRPr lang="en-US"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GUCCS Program Review Master">
  <a:themeElements>
    <a:clrScheme name="Edge 12">
      <a:dk1>
        <a:srgbClr val="000000"/>
      </a:dk1>
      <a:lt1>
        <a:srgbClr val="FFFFFF"/>
      </a:lt1>
      <a:dk2>
        <a:srgbClr val="0000CC"/>
      </a:dk2>
      <a:lt2>
        <a:srgbClr val="000099"/>
      </a:lt2>
      <a:accent1>
        <a:srgbClr val="000066"/>
      </a:accent1>
      <a:accent2>
        <a:srgbClr val="4C6D4E"/>
      </a:accent2>
      <a:accent3>
        <a:srgbClr val="FFFFFF"/>
      </a:accent3>
      <a:accent4>
        <a:srgbClr val="000000"/>
      </a:accent4>
      <a:accent5>
        <a:srgbClr val="AAAAB8"/>
      </a:accent5>
      <a:accent6>
        <a:srgbClr val="446246"/>
      </a:accent6>
      <a:hlink>
        <a:srgbClr val="4C6D80"/>
      </a:hlink>
      <a:folHlink>
        <a:srgbClr val="B2B2B2"/>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accent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25400" cap="flat" cmpd="sng" algn="ctr">
          <a:solidFill>
            <a:schemeClr val="accent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10">
        <a:dk1>
          <a:srgbClr val="000000"/>
        </a:dk1>
        <a:lt1>
          <a:srgbClr val="FFFFFF"/>
        </a:lt1>
        <a:dk2>
          <a:srgbClr val="003399"/>
        </a:dk2>
        <a:lt2>
          <a:srgbClr val="666699"/>
        </a:lt2>
        <a:accent1>
          <a:srgbClr val="000066"/>
        </a:accent1>
        <a:accent2>
          <a:srgbClr val="4C6D4E"/>
        </a:accent2>
        <a:accent3>
          <a:srgbClr val="FFFFFF"/>
        </a:accent3>
        <a:accent4>
          <a:srgbClr val="000000"/>
        </a:accent4>
        <a:accent5>
          <a:srgbClr val="AAAAB8"/>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11">
        <a:dk1>
          <a:srgbClr val="000000"/>
        </a:dk1>
        <a:lt1>
          <a:srgbClr val="FFFFFF"/>
        </a:lt1>
        <a:dk2>
          <a:srgbClr val="0000CC"/>
        </a:dk2>
        <a:lt2>
          <a:srgbClr val="666699"/>
        </a:lt2>
        <a:accent1>
          <a:srgbClr val="000066"/>
        </a:accent1>
        <a:accent2>
          <a:srgbClr val="4C6D4E"/>
        </a:accent2>
        <a:accent3>
          <a:srgbClr val="FFFFFF"/>
        </a:accent3>
        <a:accent4>
          <a:srgbClr val="000000"/>
        </a:accent4>
        <a:accent5>
          <a:srgbClr val="AAAAB8"/>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12">
        <a:dk1>
          <a:srgbClr val="000000"/>
        </a:dk1>
        <a:lt1>
          <a:srgbClr val="FFFFFF"/>
        </a:lt1>
        <a:dk2>
          <a:srgbClr val="0000CC"/>
        </a:dk2>
        <a:lt2>
          <a:srgbClr val="000099"/>
        </a:lt2>
        <a:accent1>
          <a:srgbClr val="000066"/>
        </a:accent1>
        <a:accent2>
          <a:srgbClr val="4C6D4E"/>
        </a:accent2>
        <a:accent3>
          <a:srgbClr val="FFFFFF"/>
        </a:accent3>
        <a:accent4>
          <a:srgbClr val="000000"/>
        </a:accent4>
        <a:accent5>
          <a:srgbClr val="AAAAB8"/>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WVU Identity Management Project FOR BHS</Template>
  <TotalTime>147</TotalTime>
  <Words>485</Words>
  <Application>Microsoft Office PowerPoint</Application>
  <PresentationFormat>On-screen Show (4:3)</PresentationFormat>
  <Paragraphs>73</Paragraphs>
  <Slides>5</Slides>
  <Notes>4</Notes>
  <HiddenSlides>0</HiddenSlides>
  <MMClips>0</MMClips>
  <ScaleCrop>false</ScaleCrop>
  <HeadingPairs>
    <vt:vector size="8" baseType="variant">
      <vt:variant>
        <vt:lpstr>Fonts Used</vt:lpstr>
      </vt:variant>
      <vt:variant>
        <vt:i4>3</vt:i4>
      </vt:variant>
      <vt:variant>
        <vt:lpstr>Design Template</vt:lpstr>
      </vt:variant>
      <vt:variant>
        <vt:i4>2</vt:i4>
      </vt:variant>
      <vt:variant>
        <vt:lpstr>Embedded OLE Servers</vt:lpstr>
      </vt:variant>
      <vt:variant>
        <vt:i4>1</vt:i4>
      </vt:variant>
      <vt:variant>
        <vt:lpstr>Slide Titles</vt:lpstr>
      </vt:variant>
      <vt:variant>
        <vt:i4>5</vt:i4>
      </vt:variant>
    </vt:vector>
  </HeadingPairs>
  <TitlesOfParts>
    <vt:vector size="11" baseType="lpstr">
      <vt:lpstr>Arial</vt:lpstr>
      <vt:lpstr>Garamond</vt:lpstr>
      <vt:lpstr>Wingdings</vt:lpstr>
      <vt:lpstr>SIGUCCS Program Review Master</vt:lpstr>
      <vt:lpstr>SIGUCCS Program Review Master</vt:lpstr>
      <vt:lpstr>Microsoft Excel Chart</vt:lpstr>
      <vt:lpstr>SIGUCCS: University and College Computing Services</vt:lpstr>
      <vt:lpstr>Volunteer Development and Membership</vt:lpstr>
      <vt:lpstr>Benefits and Services</vt:lpstr>
      <vt:lpstr>Finances</vt:lpstr>
      <vt:lpstr>Challenges</vt:lpstr>
    </vt:vector>
  </TitlesOfParts>
  <Company>WVU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Haring-Smith</dc:creator>
  <cp:lastModifiedBy>Donna Cappo</cp:lastModifiedBy>
  <cp:revision>21</cp:revision>
  <dcterms:created xsi:type="dcterms:W3CDTF">2009-10-08T21:26:03Z</dcterms:created>
  <dcterms:modified xsi:type="dcterms:W3CDTF">2009-10-14T22:08:49Z</dcterms:modified>
</cp:coreProperties>
</file>