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7" r:id="rId3"/>
    <p:sldId id="258" r:id="rId4"/>
    <p:sldId id="259" r:id="rId5"/>
    <p:sldId id="264"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8" autoAdjust="0"/>
    <p:restoredTop sz="94728" autoAdjust="0"/>
  </p:normalViewPr>
  <p:slideViewPr>
    <p:cSldViewPr>
      <p:cViewPr varScale="1">
        <p:scale>
          <a:sx n="70" d="100"/>
          <a:sy n="70" d="100"/>
        </p:scale>
        <p:origin x="-744"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A9D7EF-E71C-4C33-A7CA-8F74FE6492C2}" type="datetimeFigureOut">
              <a:rPr lang="en-US" smtClean="0"/>
              <a:t>3/4/2011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1A8035-D05A-4C22-9C3F-66FC76902B2F}"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3/7/2011  ACM SGB</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3/7/2011  ACM SGB</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3/7/2011  ACM SGB</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3/7/2011  ACM SGB</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3/7/2011  ACM SGB</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3/7/2011  ACM SGB</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3/7/2011  ACM SGB</a:t>
            </a:r>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3/7/2011  ACM SGB</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3/7/2011  ACM SGB</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3/7/2011  ACM SGB</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3/7/2011  ACM SGB</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5D0211-D873-488E-BC0C-41BF6724AA0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3/7/2011  ACM SGB</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5D0211-D873-488E-BC0C-41BF6724AA0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Report on Conference Visa Problems</a:t>
            </a:r>
            <a:endParaRPr lang="en-US" dirty="0"/>
          </a:p>
        </p:txBody>
      </p:sp>
      <p:sp>
        <p:nvSpPr>
          <p:cNvPr id="3" name="Subtitle 2"/>
          <p:cNvSpPr>
            <a:spLocks noGrp="1"/>
          </p:cNvSpPr>
          <p:nvPr>
            <p:ph type="subTitle" idx="1"/>
          </p:nvPr>
        </p:nvSpPr>
        <p:spPr/>
        <p:txBody>
          <a:bodyPr/>
          <a:lstStyle/>
          <a:p>
            <a:r>
              <a:rPr lang="en-US" dirty="0" smtClean="0"/>
              <a:t>Barbara Boucher Owens, SGB-EC Conference Advisor</a:t>
            </a: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Survey Monkey</a:t>
            </a:r>
            <a:endParaRPr lang="en-US" dirty="0"/>
          </a:p>
        </p:txBody>
      </p:sp>
      <p:sp>
        <p:nvSpPr>
          <p:cNvPr id="3" name="Content Placeholder 2"/>
          <p:cNvSpPr>
            <a:spLocks noGrp="1"/>
          </p:cNvSpPr>
          <p:nvPr>
            <p:ph idx="1"/>
          </p:nvPr>
        </p:nvSpPr>
        <p:spPr/>
        <p:txBody>
          <a:bodyPr>
            <a:normAutofit/>
          </a:bodyPr>
          <a:lstStyle/>
          <a:p>
            <a:r>
              <a:rPr lang="en-US" dirty="0" smtClean="0"/>
              <a:t>Survey sent out in December and re-sent in January to 60 conference leaders</a:t>
            </a:r>
          </a:p>
          <a:p>
            <a:r>
              <a:rPr lang="en-US" dirty="0" smtClean="0"/>
              <a:t>45 responses</a:t>
            </a:r>
          </a:p>
          <a:p>
            <a:pPr lvl="1"/>
            <a:r>
              <a:rPr lang="en-US" dirty="0" smtClean="0"/>
              <a:t>13 conferences reported problems</a:t>
            </a:r>
          </a:p>
          <a:p>
            <a:pPr lvl="1"/>
            <a:r>
              <a:rPr lang="en-US" dirty="0" smtClean="0"/>
              <a:t>3 were unsure</a:t>
            </a:r>
          </a:p>
          <a:p>
            <a:r>
              <a:rPr lang="en-US" sz="2800" dirty="0"/>
              <a:t>One conference had two separate responses.  That one actually had visa problems but they weren’t reported.  </a:t>
            </a:r>
          </a:p>
          <a:p>
            <a:pPr>
              <a:buNone/>
            </a:pP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17 presenters were denied visas </a:t>
            </a:r>
          </a:p>
        </p:txBody>
      </p:sp>
      <p:sp>
        <p:nvSpPr>
          <p:cNvPr id="3" name="Content Placeholder 2"/>
          <p:cNvSpPr>
            <a:spLocks noGrp="1"/>
          </p:cNvSpPr>
          <p:nvPr>
            <p:ph idx="1"/>
          </p:nvPr>
        </p:nvSpPr>
        <p:spPr/>
        <p:txBody>
          <a:bodyPr>
            <a:normAutofit lnSpcReduction="10000"/>
          </a:bodyPr>
          <a:lstStyle/>
          <a:p>
            <a:r>
              <a:rPr lang="en-US" dirty="0"/>
              <a:t>7 for conferences in UK</a:t>
            </a:r>
          </a:p>
          <a:p>
            <a:r>
              <a:rPr lang="en-US" dirty="0"/>
              <a:t>5 in USA</a:t>
            </a:r>
          </a:p>
          <a:p>
            <a:r>
              <a:rPr lang="en-US" dirty="0" smtClean="0"/>
              <a:t>3 </a:t>
            </a:r>
            <a:r>
              <a:rPr lang="en-US" dirty="0"/>
              <a:t>in Italy </a:t>
            </a:r>
          </a:p>
          <a:p>
            <a:r>
              <a:rPr lang="en-US" dirty="0"/>
              <a:t>1 each in Spain and </a:t>
            </a:r>
            <a:r>
              <a:rPr lang="en-US" dirty="0" smtClean="0"/>
              <a:t>France</a:t>
            </a:r>
          </a:p>
          <a:p>
            <a:pPr>
              <a:buNone/>
            </a:pPr>
            <a:endParaRPr lang="en-US" dirty="0"/>
          </a:p>
          <a:p>
            <a:pPr lvl="1"/>
            <a:r>
              <a:rPr lang="en-US" dirty="0" smtClean="0"/>
              <a:t>9 </a:t>
            </a:r>
            <a:r>
              <a:rPr lang="en-US" dirty="0"/>
              <a:t>of the presenters denied visas were students, 3 for UK </a:t>
            </a:r>
            <a:r>
              <a:rPr lang="en-US" dirty="0" smtClean="0"/>
              <a:t>Conference</a:t>
            </a:r>
          </a:p>
          <a:p>
            <a:pPr lvl="1"/>
            <a:r>
              <a:rPr lang="en-US" dirty="0" smtClean="0"/>
              <a:t>Note that the UK conference registration was open less than three months before conference</a:t>
            </a:r>
          </a:p>
          <a:p>
            <a:endParaRPr lang="en-US" dirty="0"/>
          </a:p>
          <a:p>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r>
              <a:rPr lang="en-US" dirty="0"/>
              <a:t>16 paid </a:t>
            </a:r>
            <a:r>
              <a:rPr lang="en-US" dirty="0" smtClean="0"/>
              <a:t>attendees (not presenters) </a:t>
            </a:r>
            <a:r>
              <a:rPr lang="en-US" dirty="0"/>
              <a:t>were denied visas  </a:t>
            </a:r>
            <a:br>
              <a:rPr lang="en-US" dirty="0"/>
            </a:br>
            <a:endParaRPr lang="en-US" dirty="0"/>
          </a:p>
        </p:txBody>
      </p:sp>
      <p:sp>
        <p:nvSpPr>
          <p:cNvPr id="3" name="Content Placeholder 2"/>
          <p:cNvSpPr>
            <a:spLocks noGrp="1"/>
          </p:cNvSpPr>
          <p:nvPr>
            <p:ph idx="1"/>
          </p:nvPr>
        </p:nvSpPr>
        <p:spPr/>
        <p:txBody>
          <a:bodyPr/>
          <a:lstStyle/>
          <a:p>
            <a:r>
              <a:rPr lang="en-US" dirty="0"/>
              <a:t>11 of these were students</a:t>
            </a:r>
          </a:p>
          <a:p>
            <a:r>
              <a:rPr lang="en-US" dirty="0"/>
              <a:t>5 </a:t>
            </a:r>
            <a:r>
              <a:rPr lang="en-US" dirty="0" smtClean="0"/>
              <a:t>students </a:t>
            </a:r>
            <a:r>
              <a:rPr lang="en-US" dirty="0"/>
              <a:t>Brazil </a:t>
            </a:r>
            <a:r>
              <a:rPr lang="en-US" dirty="0" smtClean="0"/>
              <a:t>conference (no </a:t>
            </a:r>
            <a:r>
              <a:rPr lang="en-US" dirty="0"/>
              <a:t>notice of ACM letter on website)</a:t>
            </a:r>
          </a:p>
          <a:p>
            <a:pPr>
              <a:buNone/>
            </a:pPr>
            <a:endParaRPr lang="en-US" dirty="0" smtClean="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Advice</a:t>
            </a:r>
            <a:endParaRPr lang="en-US" dirty="0"/>
          </a:p>
        </p:txBody>
      </p:sp>
      <p:sp>
        <p:nvSpPr>
          <p:cNvPr id="3" name="Content Placeholder 2"/>
          <p:cNvSpPr>
            <a:spLocks noGrp="1"/>
          </p:cNvSpPr>
          <p:nvPr>
            <p:ph idx="1"/>
          </p:nvPr>
        </p:nvSpPr>
        <p:spPr/>
        <p:txBody>
          <a:bodyPr>
            <a:normAutofit lnSpcReduction="10000"/>
          </a:bodyPr>
          <a:lstStyle/>
          <a:p>
            <a:r>
              <a:rPr lang="en-US" dirty="0" smtClean="0"/>
              <a:t>Open registration early – some countries may take up to 6 months to process student visas</a:t>
            </a:r>
          </a:p>
          <a:p>
            <a:r>
              <a:rPr lang="en-US" dirty="0" smtClean="0"/>
              <a:t>Stress the importance of the ACM visa letter information being referenced on the conference website and call</a:t>
            </a:r>
          </a:p>
          <a:p>
            <a:r>
              <a:rPr lang="en-US" dirty="0" smtClean="0"/>
              <a:t>Expect</a:t>
            </a:r>
          </a:p>
          <a:p>
            <a:pPr lvl="1"/>
            <a:r>
              <a:rPr lang="en-US" dirty="0" smtClean="0"/>
              <a:t>More problems occur with student visas than professionals</a:t>
            </a:r>
          </a:p>
          <a:p>
            <a:pPr lvl="1"/>
            <a:r>
              <a:rPr lang="en-US" dirty="0" smtClean="0"/>
              <a:t>More problems for attendees only</a:t>
            </a:r>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a:t>
            </a:r>
            <a:endParaRPr lang="en-US" dirty="0"/>
          </a:p>
        </p:txBody>
      </p:sp>
      <p:sp>
        <p:nvSpPr>
          <p:cNvPr id="3" name="Content Placeholder 2"/>
          <p:cNvSpPr>
            <a:spLocks noGrp="1"/>
          </p:cNvSpPr>
          <p:nvPr>
            <p:ph idx="1"/>
          </p:nvPr>
        </p:nvSpPr>
        <p:spPr/>
        <p:txBody>
          <a:bodyPr>
            <a:normAutofit fontScale="85000" lnSpcReduction="20000"/>
          </a:bodyPr>
          <a:lstStyle/>
          <a:p>
            <a:r>
              <a:rPr lang="en-US" dirty="0"/>
              <a:t>ACM should pay expenses with visa for the invited speakers </a:t>
            </a:r>
            <a:r>
              <a:rPr lang="en-US" i="1" dirty="0"/>
              <a:t>SIGDOC Brazil</a:t>
            </a:r>
            <a:endParaRPr lang="en-US" dirty="0"/>
          </a:p>
          <a:p>
            <a:r>
              <a:rPr lang="en-US" dirty="0"/>
              <a:t>Surprisingly,  most of the people that had troubles to get visas were US residents (Chinese, Indian, Vietnamese, </a:t>
            </a:r>
            <a:r>
              <a:rPr lang="en-US" dirty="0" smtClean="0"/>
              <a:t>Turkish</a:t>
            </a:r>
            <a:r>
              <a:rPr lang="en-US" dirty="0"/>
              <a:t>, ..). It seems that </a:t>
            </a:r>
            <a:r>
              <a:rPr lang="en-US" dirty="0" smtClean="0"/>
              <a:t>French consulates </a:t>
            </a:r>
            <a:r>
              <a:rPr lang="en-US" dirty="0"/>
              <a:t>in US are very tight.  </a:t>
            </a:r>
            <a:r>
              <a:rPr lang="en-US" i="1" dirty="0"/>
              <a:t>ISCA in France</a:t>
            </a:r>
            <a:endParaRPr lang="en-US" dirty="0"/>
          </a:p>
          <a:p>
            <a:r>
              <a:rPr lang="en-US" dirty="0"/>
              <a:t>Due to the diversity of visas and some nationals had problems. We had a mostly smooth conference otherwise - these were isolated cases. </a:t>
            </a:r>
            <a:r>
              <a:rPr lang="en-US" i="1" dirty="0"/>
              <a:t>SIGCOMM India</a:t>
            </a:r>
            <a:endParaRPr lang="en-US" dirty="0"/>
          </a:p>
          <a:p>
            <a:r>
              <a:rPr lang="en-US" dirty="0"/>
              <a:t>We were informed of a few problems of Chinese students. Mainly due to the procedures of Chinese government </a:t>
            </a:r>
            <a:r>
              <a:rPr lang="en-US" i="1" dirty="0"/>
              <a:t>ACM Multimedia Italy</a:t>
            </a:r>
            <a:endParaRPr lang="en-US" dirty="0"/>
          </a:p>
          <a:p>
            <a:pPr>
              <a:buNone/>
            </a:pP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Comments</a:t>
            </a:r>
            <a:endParaRPr lang="en-US" dirty="0"/>
          </a:p>
        </p:txBody>
      </p:sp>
      <p:sp>
        <p:nvSpPr>
          <p:cNvPr id="3" name="Content Placeholder 2"/>
          <p:cNvSpPr>
            <a:spLocks noGrp="1"/>
          </p:cNvSpPr>
          <p:nvPr>
            <p:ph idx="1"/>
          </p:nvPr>
        </p:nvSpPr>
        <p:spPr/>
        <p:txBody>
          <a:bodyPr>
            <a:normAutofit fontScale="55000" lnSpcReduction="20000"/>
          </a:bodyPr>
          <a:lstStyle/>
          <a:p>
            <a:r>
              <a:rPr lang="en-US" dirty="0"/>
              <a:t> </a:t>
            </a:r>
          </a:p>
          <a:p>
            <a:r>
              <a:rPr lang="en-US" dirty="0"/>
              <a:t>The registration was open 2 months before the conference.  The first visa letter was asked then, and the last one was asked 1 month before the conference.  As far as I know, all of them got their visa in time (6 persons).    As I already mentioned, the one person who had visa problems did not ask for a letter. </a:t>
            </a:r>
            <a:r>
              <a:rPr lang="en-US" i="1" dirty="0"/>
              <a:t>SCA2010 Computer Animation Spain</a:t>
            </a:r>
            <a:endParaRPr lang="en-US" dirty="0"/>
          </a:p>
          <a:p>
            <a:r>
              <a:rPr lang="en-US" dirty="0"/>
              <a:t> </a:t>
            </a:r>
          </a:p>
          <a:p>
            <a:r>
              <a:rPr lang="en-US" dirty="0"/>
              <a:t>The support letters for visa applicants were provided by the ACM (through the &lt;supportletter@acm.org&gt; role address). Nevertheless, we had cases where the UK border officer rejected the application, for example, due to "insufficient funds". This was after the applicant had paid for the conference registration, submitted the support letter, and also included evidence of flight tickets and accommodation.    To avoid these kinds of issues for future ACM conferences hosted in the UK, we would like to understand the root causes. One possible explanation is that the support letters provided by the ACM did not highlight the key statements that a UK border officer may look for. In particular, they may have not understood the meaning of having an accepted paper at a conference, which then led to unnecessary visa rejections.  </a:t>
            </a:r>
            <a:r>
              <a:rPr lang="en-US" i="1" dirty="0"/>
              <a:t>DEBS Distributed Event Based Systems UK</a:t>
            </a:r>
            <a:endParaRPr lang="en-US" dirty="0"/>
          </a:p>
          <a:p>
            <a:pPr>
              <a:buNone/>
            </a:pP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 more</a:t>
            </a:r>
            <a:endParaRPr lang="en-US" dirty="0"/>
          </a:p>
        </p:txBody>
      </p:sp>
      <p:sp>
        <p:nvSpPr>
          <p:cNvPr id="3" name="Content Placeholder 2"/>
          <p:cNvSpPr>
            <a:spLocks noGrp="1"/>
          </p:cNvSpPr>
          <p:nvPr>
            <p:ph idx="1"/>
          </p:nvPr>
        </p:nvSpPr>
        <p:spPr/>
        <p:txBody>
          <a:bodyPr>
            <a:normAutofit fontScale="85000" lnSpcReduction="20000"/>
          </a:bodyPr>
          <a:lstStyle/>
          <a:p>
            <a:r>
              <a:rPr lang="en-US" dirty="0"/>
              <a:t>A few months after the conference FBI agents visited me asking me why the person (</a:t>
            </a:r>
            <a:r>
              <a:rPr lang="en-US" dirty="0" err="1"/>
              <a:t>chinese</a:t>
            </a:r>
            <a:r>
              <a:rPr lang="en-US" dirty="0"/>
              <a:t>) who was granted the visa 2 days after the conference ended did not come to the conference. Speechless just about begins to describe my state at that moment. </a:t>
            </a:r>
            <a:r>
              <a:rPr lang="en-US" i="1" dirty="0" err="1"/>
              <a:t>SIGMetrics</a:t>
            </a:r>
            <a:r>
              <a:rPr lang="en-US" i="1" dirty="0"/>
              <a:t> US</a:t>
            </a:r>
            <a:endParaRPr lang="en-US" dirty="0"/>
          </a:p>
          <a:p>
            <a:r>
              <a:rPr lang="en-US" dirty="0"/>
              <a:t>In this case it appears the person did not apply in time. </a:t>
            </a:r>
            <a:r>
              <a:rPr lang="en-US" i="1" dirty="0"/>
              <a:t>5</a:t>
            </a:r>
            <a:r>
              <a:rPr lang="en-US" i="1" baseline="30000" dirty="0"/>
              <a:t>th</a:t>
            </a:r>
            <a:r>
              <a:rPr lang="en-US" i="1" dirty="0"/>
              <a:t> Int’l Conference on Wireless Underwater USA</a:t>
            </a:r>
            <a:endParaRPr lang="en-US" dirty="0"/>
          </a:p>
          <a:p>
            <a:r>
              <a:rPr lang="en-US" dirty="0"/>
              <a:t>This conference is traditionally majority non-North American so we have heavy international participation. Only problems we experienced were with China. </a:t>
            </a:r>
            <a:r>
              <a:rPr lang="en-US" i="1" dirty="0"/>
              <a:t>ACM Group 2010 USA</a:t>
            </a:r>
            <a:endParaRPr lang="en-US" dirty="0"/>
          </a:p>
          <a:p>
            <a:pPr>
              <a:buNone/>
            </a:pP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Comments</a:t>
            </a:r>
            <a:endParaRPr lang="en-US" dirty="0"/>
          </a:p>
        </p:txBody>
      </p:sp>
      <p:sp>
        <p:nvSpPr>
          <p:cNvPr id="3" name="Content Placeholder 2"/>
          <p:cNvSpPr>
            <a:spLocks noGrp="1"/>
          </p:cNvSpPr>
          <p:nvPr>
            <p:ph idx="1"/>
          </p:nvPr>
        </p:nvSpPr>
        <p:spPr/>
        <p:txBody>
          <a:bodyPr>
            <a:normAutofit fontScale="77500" lnSpcReduction="20000"/>
          </a:bodyPr>
          <a:lstStyle/>
          <a:p>
            <a:r>
              <a:rPr lang="en-US" dirty="0"/>
              <a:t>We had two visa or visa-related issues (one person lost his passport, the other was a Pakistani or Iranian resident in the UK). For the second person, the participants submitted all documents but they could not get their US visa in time. I do not think that they missed any support from us or the </a:t>
            </a:r>
            <a:r>
              <a:rPr lang="en-US" dirty="0" err="1"/>
              <a:t>VisWeek</a:t>
            </a:r>
            <a:r>
              <a:rPr lang="en-US" dirty="0"/>
              <a:t>, it was mainly a timing issue. </a:t>
            </a:r>
            <a:r>
              <a:rPr lang="en-US" i="1" dirty="0"/>
              <a:t>ACM </a:t>
            </a:r>
            <a:r>
              <a:rPr lang="en-US" i="1" dirty="0" err="1"/>
              <a:t>SoftVIS</a:t>
            </a:r>
            <a:endParaRPr lang="en-US" dirty="0"/>
          </a:p>
          <a:p>
            <a:r>
              <a:rPr lang="en-US" dirty="0"/>
              <a:t> </a:t>
            </a:r>
          </a:p>
          <a:p>
            <a:r>
              <a:rPr lang="en-US" dirty="0"/>
              <a:t>It just seemed that receiving a letter of support from supportletters@acm.org is taking too long. We received a few requests from authors who had contacted the address and had not received any response after a few days.  </a:t>
            </a:r>
            <a:r>
              <a:rPr lang="en-US" i="1" dirty="0"/>
              <a:t>ACM </a:t>
            </a:r>
            <a:r>
              <a:rPr lang="en-US" i="1" dirty="0" err="1"/>
              <a:t>CoNEXT</a:t>
            </a:r>
            <a:r>
              <a:rPr lang="en-US" i="1" dirty="0"/>
              <a:t> 2010</a:t>
            </a:r>
            <a:endParaRPr lang="en-US" dirty="0"/>
          </a:p>
          <a:p>
            <a:pPr>
              <a:buNone/>
            </a:pPr>
            <a:endParaRPr lang="en-US" dirty="0"/>
          </a:p>
        </p:txBody>
      </p:sp>
      <p:sp>
        <p:nvSpPr>
          <p:cNvPr id="4" name="Date Placeholder 3"/>
          <p:cNvSpPr>
            <a:spLocks noGrp="1"/>
          </p:cNvSpPr>
          <p:nvPr>
            <p:ph type="dt" sz="half" idx="10"/>
          </p:nvPr>
        </p:nvSpPr>
        <p:spPr/>
        <p:txBody>
          <a:bodyPr/>
          <a:lstStyle/>
          <a:p>
            <a:r>
              <a:rPr lang="en-US" smtClean="0"/>
              <a:t>3/7/2011  ACM SGB</a:t>
            </a:r>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TotalTime>
  <Words>480</Words>
  <Application>Microsoft Office PowerPoint</Application>
  <PresentationFormat>On-screen Show (4:3)</PresentationFormat>
  <Paragraphs>52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Report on Conference Visa Problems</vt:lpstr>
      <vt:lpstr>Survey Monkey</vt:lpstr>
      <vt:lpstr>17 presenters were denied visas </vt:lpstr>
      <vt:lpstr>16 paid attendees (not presenters) were denied visas   </vt:lpstr>
      <vt:lpstr>Advice</vt:lpstr>
      <vt:lpstr>Comments</vt:lpstr>
      <vt:lpstr>More Comments</vt:lpstr>
      <vt:lpstr>Still more</vt:lpstr>
      <vt:lpstr>Last Comments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on Conference Visa Problems</dc:title>
  <dc:creator>Barbara</dc:creator>
  <cp:lastModifiedBy>Barbara</cp:lastModifiedBy>
  <cp:revision>3</cp:revision>
  <dcterms:created xsi:type="dcterms:W3CDTF">2011-03-04T21:06:49Z</dcterms:created>
  <dcterms:modified xsi:type="dcterms:W3CDTF">2011-03-04T21:29:15Z</dcterms:modified>
</cp:coreProperties>
</file>