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23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0" r:id="rId4"/>
    <p:sldId id="259" r:id="rId5"/>
    <p:sldId id="261" r:id="rId6"/>
    <p:sldId id="262" r:id="rId7"/>
    <p:sldId id="264" r:id="rId8"/>
    <p:sldId id="267" r:id="rId9"/>
    <p:sldId id="268" r:id="rId10"/>
    <p:sldId id="270" r:id="rId11"/>
    <p:sldId id="271" r:id="rId12"/>
    <p:sldId id="272" r:id="rId13"/>
    <p:sldId id="273" r:id="rId14"/>
    <p:sldId id="278" r:id="rId15"/>
    <p:sldId id="276" r:id="rId16"/>
    <p:sldId id="277" r:id="rId17"/>
    <p:sldId id="279" r:id="rId18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/>
        <a:cs typeface="宋体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/>
        <a:cs typeface="宋体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/>
        <a:cs typeface="宋体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/>
        <a:cs typeface="宋体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宋体"/>
        <a:cs typeface="宋体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宋体"/>
        <a:cs typeface="宋体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宋体"/>
        <a:cs typeface="宋体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宋体"/>
        <a:cs typeface="宋体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宋体"/>
        <a:cs typeface="宋体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5106" autoAdjust="0"/>
  </p:normalViewPr>
  <p:slideViewPr>
    <p:cSldViewPr>
      <p:cViewPr>
        <p:scale>
          <a:sx n="72" d="100"/>
          <a:sy n="72" d="100"/>
        </p:scale>
        <p:origin x="-4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dirty="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dirty="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4F5E6A0D-556E-48DC-9A37-08F2BE8EE9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dirty="0"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fld id="{A3F3D553-FE7E-4E9B-9709-EECEC289738B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70388"/>
            <a:ext cx="5486400" cy="4138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dirty="0"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fld id="{8EB6781F-81FC-4A33-A086-4FA8C18153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BD9EF0-230C-4202-92E2-7D06927395FE}" type="slidenum">
              <a:rPr lang="en-US">
                <a:ea typeface="宋体"/>
                <a:cs typeface="宋体"/>
              </a:rPr>
              <a:pPr/>
              <a:t>1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AAF31F-E7D0-4FBA-A30B-4F4819A5587A}" type="slidenum">
              <a:rPr lang="en-US">
                <a:ea typeface="宋体"/>
                <a:cs typeface="宋体"/>
              </a:rPr>
              <a:pPr/>
              <a:t>13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C749B5-AC80-42BE-A13A-85A2613B643B}" type="slidenum">
              <a:rPr lang="en-US">
                <a:ea typeface="宋体"/>
                <a:cs typeface="宋体"/>
              </a:rPr>
              <a:pPr/>
              <a:t>14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CD6E0A-309B-4BC4-9C68-6EC21F4E098A}" type="slidenum">
              <a:rPr lang="en-US">
                <a:ea typeface="宋体"/>
                <a:cs typeface="宋体"/>
              </a:rPr>
              <a:pPr/>
              <a:t>15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7CA974-00AA-4A28-9B32-6B1B0E5518BE}" type="slidenum">
              <a:rPr lang="en-US">
                <a:ea typeface="宋体"/>
                <a:cs typeface="宋体"/>
              </a:rPr>
              <a:pPr/>
              <a:t>16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E8A270-8FA0-4744-A396-600AF73270B4}" type="slidenum">
              <a:rPr lang="en-US">
                <a:ea typeface="宋体"/>
                <a:cs typeface="宋体"/>
              </a:rPr>
              <a:pPr/>
              <a:t>17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44DEA1-51B3-45C3-8C1F-ADFA0ED5364E}" type="slidenum">
              <a:rPr lang="en-US">
                <a:ea typeface="宋体"/>
                <a:cs typeface="宋体"/>
              </a:rPr>
              <a:pPr/>
              <a:t>3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D3C02A-00DF-4CB3-9F71-73DD392305FF}" type="slidenum">
              <a:rPr lang="en-US">
                <a:ea typeface="宋体"/>
                <a:cs typeface="宋体"/>
              </a:rPr>
              <a:pPr/>
              <a:t>4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C4A509-93FF-42D8-B568-A50FE7C0E70C}" type="slidenum">
              <a:rPr lang="en-US">
                <a:ea typeface="宋体"/>
                <a:cs typeface="宋体"/>
              </a:rPr>
              <a:pPr/>
              <a:t>5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AA5001-634A-48FB-8D4B-3007C1A2F332}" type="slidenum">
              <a:rPr lang="en-US">
                <a:ea typeface="宋体"/>
                <a:cs typeface="宋体"/>
              </a:rPr>
              <a:pPr/>
              <a:t>7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4513AE-BF73-4E0C-8AC1-4619312E9CD3}" type="slidenum">
              <a:rPr lang="en-US">
                <a:ea typeface="宋体"/>
                <a:cs typeface="宋体"/>
              </a:rPr>
              <a:pPr/>
              <a:t>8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0DC7DE-D386-406C-ADC5-9D2F21731BBC}" type="slidenum">
              <a:rPr lang="en-US">
                <a:ea typeface="宋体"/>
                <a:cs typeface="宋体"/>
              </a:rPr>
              <a:pPr/>
              <a:t>9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9C09C5-163C-4F14-9C22-0974937F0755}" type="slidenum">
              <a:rPr lang="en-US">
                <a:ea typeface="宋体"/>
                <a:cs typeface="宋体"/>
              </a:rPr>
              <a:pPr/>
              <a:t>10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DD2E3F-D1EC-406C-8BBC-656EEA470D13}" type="slidenum">
              <a:rPr lang="en-US">
                <a:ea typeface="宋体"/>
                <a:cs typeface="宋体"/>
              </a:rPr>
              <a:pPr/>
              <a:t>11</a:t>
            </a:fld>
            <a:endParaRPr lang="en-US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2DDF3-A83D-4A19-9949-29AB7FD361DB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123AA-414B-47C3-AC01-5DF315FB9E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en-US" dirty="0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5900" y="237186"/>
                  <a:ext cx="8622676" cy="6364582"/>
                  <a:chOff x="247025" y="246872"/>
                  <a:chExt cx="8622676" cy="6364582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0" hangingPunct="0"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noProof="0" dirty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31B78-B1C5-4451-A372-193787C2106E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7E80D-835D-4B54-B25E-7AA8D3F232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dirty="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6A76D-393E-4125-972A-0A679C28EAAD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EF062-40C7-4EE4-8504-4A9F10F510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dirty="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584D3-AE64-4B66-B89E-D458DB62D4A4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A6CDD-F9C9-4324-AD84-2C60F949A7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FB4C8-5D06-46D8-A45A-A71FBB108F97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249AB-FA8C-44FF-A6C7-8221B33DFD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dirty="0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9BBF1-550B-4089-B669-495584A255BB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5F9CD-F2D2-4D57-B47A-DFBACC187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</p:grpSp>
      </p:grpSp>
      <p:pic>
        <p:nvPicPr>
          <p:cNvPr id="10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18914553">
            <a:off x="7419975" y="5656263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81200"/>
            <a:ext cx="7345363" cy="3931920"/>
          </a:xfrm>
        </p:spPr>
        <p:txBody>
          <a:bodyPr/>
          <a:lstStyle>
            <a:lvl1pPr>
              <a:defRPr sz="2800">
                <a:latin typeface="Calibri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768FB-E3F9-4261-878C-51BBB7AED170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7B98D-60AC-4BF7-9386-8E817745CA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3082" y="474973"/>
              <a:ext cx="7982907" cy="5889005"/>
              <a:chOff x="563082" y="474973"/>
              <a:chExt cx="7982907" cy="5889005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noProof="0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885CE-7450-4833-BE7B-9D4900921C98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8557E-687C-47EE-AADA-78A4FEFD1A6C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57297-1054-4BD7-AAB5-54918FE2AE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</p:grpSp>
      </p:grpSp>
      <p:pic>
        <p:nvPicPr>
          <p:cNvPr id="11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18914553">
            <a:off x="7419975" y="5656263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1981200"/>
            <a:ext cx="3566160" cy="3927475"/>
          </a:xfrm>
        </p:spPr>
        <p:txBody>
          <a:bodyPr>
            <a:normAutofit/>
          </a:bodyPr>
          <a:lstStyle>
            <a:lvl1pPr>
              <a:defRPr sz="2800">
                <a:latin typeface="Calibri"/>
              </a:defRPr>
            </a:lvl1pPr>
            <a:lvl2pPr>
              <a:defRPr sz="2400">
                <a:latin typeface="Calibri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981200"/>
            <a:ext cx="3566160" cy="3927475"/>
          </a:xfrm>
        </p:spPr>
        <p:txBody>
          <a:bodyPr>
            <a:normAutofit/>
          </a:bodyPr>
          <a:lstStyle>
            <a:lvl1pPr>
              <a:defRPr sz="2800">
                <a:latin typeface="Calibri"/>
              </a:defRPr>
            </a:lvl1pPr>
            <a:lvl2pPr>
              <a:defRPr sz="2400">
                <a:latin typeface="Calibri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E4369-568F-4767-991C-29580FC4E524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35ABB-EDB3-400C-966F-9664D7D41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dirty="0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96BBE-CF39-4858-8C24-3E002DB03847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58544-E3A1-4C99-A53B-058C00F5CB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C7EAB-E4CD-4A78-8CCE-0508C93F4393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6E6DA-0C71-4202-AA35-3988683F0F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dirty="0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8A969-A040-4845-A628-71549CB75931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E51A1-378F-44E8-B33D-C085605A6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dirty="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5900" y="237186"/>
                <a:ext cx="8622676" cy="6364582"/>
                <a:chOff x="247025" y="246872"/>
                <a:chExt cx="8622676" cy="6364582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37DF-B9D8-43BC-948B-581A6FC402C3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BB19E-6FCC-46A0-9513-C71D7B09AB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fld id="{1D33431F-5A5D-4DC9-8875-17D5A853AF18}" type="datetimeFigureOut">
              <a:rPr lang="en-US"/>
              <a:pPr>
                <a:defRPr/>
              </a:pPr>
              <a:t>9/28/2011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 dirty="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68FB64F-B10A-4BCA-87C0-69FB78185E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  <p:sldLayoutId id="2147484551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404040"/>
                </a:solidFill>
              </a:rPr>
              <a:t>ACM Volunteer Structure</a:t>
            </a:r>
          </a:p>
        </p:txBody>
      </p:sp>
      <p:sp>
        <p:nvSpPr>
          <p:cNvPr id="18434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Clr>
                <a:srgbClr val="404040"/>
              </a:buClr>
              <a:buFont typeface="Arial" charset="0"/>
              <a:buNone/>
            </a:pPr>
            <a:r>
              <a:rPr lang="en-US" sz="3200" smtClean="0">
                <a:solidFill>
                  <a:srgbClr val="404040"/>
                </a:solidFill>
              </a:rPr>
              <a:t>Vicki Hanson</a:t>
            </a:r>
          </a:p>
          <a:p>
            <a:pPr>
              <a:buClr>
                <a:srgbClr val="404040"/>
              </a:buClr>
              <a:buFont typeface="Arial" charset="0"/>
              <a:buNone/>
            </a:pPr>
            <a:r>
              <a:rPr lang="en-US" sz="3200" smtClean="0">
                <a:solidFill>
                  <a:srgbClr val="404040"/>
                </a:solidFill>
              </a:rPr>
              <a:t>Chair, SIG Governing Board (SGB)</a:t>
            </a:r>
          </a:p>
        </p:txBody>
      </p:sp>
      <p:pic>
        <p:nvPicPr>
          <p:cNvPr id="18435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685447">
            <a:off x="7419975" y="508635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SGB EC</a:t>
            </a:r>
          </a:p>
        </p:txBody>
      </p:sp>
      <p:sp>
        <p:nvSpPr>
          <p:cNvPr id="34818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900113" y="1981200"/>
            <a:ext cx="3565525" cy="3927475"/>
          </a:xfrm>
        </p:spPr>
        <p:txBody>
          <a:bodyPr/>
          <a:lstStyle/>
          <a:p>
            <a:r>
              <a:rPr lang="en-US" sz="1900" smtClean="0">
                <a:latin typeface="Calibri" pitchFamily="34" charset="0"/>
              </a:rPr>
              <a:t>Chair</a:t>
            </a:r>
          </a:p>
          <a:p>
            <a:pPr lvl="1"/>
            <a:r>
              <a:rPr lang="en-US" sz="1900" smtClean="0">
                <a:latin typeface="Calibri" pitchFamily="34" charset="0"/>
              </a:rPr>
              <a:t>Vicki Hanson</a:t>
            </a:r>
          </a:p>
          <a:p>
            <a:r>
              <a:rPr lang="en-US" sz="1900" smtClean="0">
                <a:latin typeface="Calibri" pitchFamily="34" charset="0"/>
              </a:rPr>
              <a:t>Past Chair</a:t>
            </a:r>
          </a:p>
          <a:p>
            <a:pPr lvl="1"/>
            <a:r>
              <a:rPr lang="en-US" sz="1900" smtClean="0">
                <a:latin typeface="Calibri" pitchFamily="34" charset="0"/>
              </a:rPr>
              <a:t>Alex Wolf</a:t>
            </a:r>
          </a:p>
          <a:p>
            <a:r>
              <a:rPr lang="en-US" sz="1900" smtClean="0">
                <a:latin typeface="Calibri" pitchFamily="34" charset="0"/>
              </a:rPr>
              <a:t>Director of SIG Services</a:t>
            </a:r>
          </a:p>
          <a:p>
            <a:pPr lvl="1"/>
            <a:r>
              <a:rPr lang="en-US" sz="1900" smtClean="0">
                <a:latin typeface="Calibri" pitchFamily="34" charset="0"/>
              </a:rPr>
              <a:t>Donna Cappo</a:t>
            </a:r>
          </a:p>
          <a:p>
            <a:r>
              <a:rPr lang="en-US" sz="1900" smtClean="0">
                <a:latin typeface="Calibri" pitchFamily="34" charset="0"/>
              </a:rPr>
              <a:t>Publications Advisor</a:t>
            </a:r>
          </a:p>
          <a:p>
            <a:pPr lvl="1"/>
            <a:r>
              <a:rPr lang="en-US" sz="1900" smtClean="0">
                <a:latin typeface="Calibri" pitchFamily="34" charset="0"/>
              </a:rPr>
              <a:t>Joe Konstan</a:t>
            </a:r>
          </a:p>
          <a:p>
            <a:r>
              <a:rPr lang="en-US" sz="1900" smtClean="0">
                <a:latin typeface="Calibri" pitchFamily="34" charset="0"/>
              </a:rPr>
              <a:t>Members at large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752600"/>
            <a:ext cx="4038600" cy="487680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VC </a:t>
            </a:r>
            <a:r>
              <a:rPr lang="en-US" sz="3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Operations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Andrew Sears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SIG Development Advisor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Dave Pennock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New SIG Advisor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Janice Sipior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SIG Viability Advisor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Barbara Boucher Owens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SIG Conference Advisor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	</a:t>
            </a:r>
            <a:endParaRPr lang="en-US" sz="33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Klara Nahrstedt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SIG Awards Advisor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Erik Altman</a:t>
            </a:r>
            <a:endParaRPr lang="en-US" sz="35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Role of the SGB Chair and EC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46482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Administrative and oversight of SGB decisions 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Prepare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agendas and (sometimes) recommendations for SGB meeting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Handle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wide range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“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routine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”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requests specifically delegated to Chair or EC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replacement of officers for some SIGs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by-laws change review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Task forces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Plus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whatever else is needed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SGB Collective Governance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39322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 allocation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DL revenue and its distribution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viability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reviews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ew SIGs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best practices</a:t>
            </a:r>
          </a:p>
          <a:p>
            <a:pPr marL="350838" lvl="1" indent="0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SIG Allocation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676400"/>
            <a:ext cx="7345362" cy="50292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One collective obligation of the SIGs is to pay for a portion of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’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operating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costs (cost of doing business)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 for conferences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Financial support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Publications support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Volunteer activities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 services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Administrative support (legal, elections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amount for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FY 2012 is $2.835M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Allocation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formula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 a sliding scale 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based on expenses per SIG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$10K minimum per SIG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229600" cy="1339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Digital Library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Distribution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986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3932238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SIG content is major component of the DL</a:t>
            </a:r>
          </a:p>
          <a:p>
            <a:pPr lvl="1"/>
            <a:r>
              <a:rPr lang="en-US" smtClean="0">
                <a:latin typeface="Arial" charset="0"/>
              </a:rPr>
              <a:t>Conferences and newsletters</a:t>
            </a:r>
          </a:p>
          <a:p>
            <a:r>
              <a:rPr lang="en-US" smtClean="0">
                <a:latin typeface="Calibri" pitchFamily="34" charset="0"/>
              </a:rPr>
              <a:t>Revenue-sharing arrangement where SGB receives a percentage of DL revenue </a:t>
            </a:r>
          </a:p>
          <a:p>
            <a:pPr lvl="1"/>
            <a:r>
              <a:rPr lang="en-US" smtClean="0">
                <a:latin typeface="Arial" charset="0"/>
              </a:rPr>
              <a:t>budgeted estimate for FY 2012 is $2.66M</a:t>
            </a:r>
          </a:p>
          <a:p>
            <a:r>
              <a:rPr lang="en-US" smtClean="0">
                <a:latin typeface="Calibri" pitchFamily="34" charset="0"/>
              </a:rPr>
              <a:t>Collective decision to divide this based on downloads, but with a $10K minimum per SIG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Viability Reviews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3932238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Each SIG faces regular program reviews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 prepares a 5-slide summary of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activity and vision / goals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SGB EC performs an initial review and makes a recommendation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SGB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makes final decision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Opportunity for collective advice and guidance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recent examples</a:t>
            </a:r>
          </a:p>
          <a:p>
            <a:pPr lvl="2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concerns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about volunteer development</a:t>
            </a:r>
          </a:p>
          <a:p>
            <a:pPr lvl="2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concerns about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member benefits</a:t>
            </a:r>
          </a:p>
          <a:p>
            <a:pPr lvl="2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orking with related organizations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Best Practices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752600"/>
            <a:ext cx="7345362" cy="44196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each SGB meeting there is time set aside for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sharing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successful practices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Many SIG leaders find this to be the most valuable part of the meeting!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Volunteer development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Governing structure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Attendance at Business Meetings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Experiences with holding conferences outside US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Openness in nominations and finances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244475"/>
            <a:ext cx="8991600" cy="1339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Responsibilities to Take Seriously</a:t>
            </a:r>
          </a:p>
        </p:txBody>
      </p:sp>
      <p:sp>
        <p:nvSpPr>
          <p:cNvPr id="48130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3932238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Annual reporting</a:t>
            </a:r>
          </a:p>
          <a:p>
            <a:r>
              <a:rPr lang="en-US" smtClean="0">
                <a:latin typeface="Calibri" pitchFamily="34" charset="0"/>
              </a:rPr>
              <a:t>Setting membership benefits and dues</a:t>
            </a:r>
          </a:p>
          <a:p>
            <a:r>
              <a:rPr lang="en-US" smtClean="0">
                <a:latin typeface="Calibri" pitchFamily="34" charset="0"/>
              </a:rPr>
              <a:t>Volunteer and leadership development</a:t>
            </a:r>
          </a:p>
          <a:p>
            <a:r>
              <a:rPr lang="en-US" smtClean="0">
                <a:latin typeface="Calibri" pitchFamily="34" charset="0"/>
              </a:rPr>
              <a:t>Community building</a:t>
            </a:r>
          </a:p>
          <a:p>
            <a:r>
              <a:rPr lang="en-US" smtClean="0">
                <a:latin typeface="Calibri" pitchFamily="34" charset="0"/>
              </a:rPr>
              <a:t>Sustainable excellence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Goals for this Session</a:t>
            </a:r>
          </a:p>
        </p:txBody>
      </p:sp>
      <p:sp>
        <p:nvSpPr>
          <p:cNvPr id="20482" name="Rectangle 9"/>
          <p:cNvSpPr>
            <a:spLocks noGrp="1" noChangeArrowheads="1"/>
          </p:cNvSpPr>
          <p:nvPr>
            <p:ph idx="1"/>
          </p:nvPr>
        </p:nvSpPr>
        <p:spPr>
          <a:xfrm>
            <a:off x="900113" y="2133600"/>
            <a:ext cx="7345362" cy="4724400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Overview of </a:t>
            </a:r>
            <a:r>
              <a:rPr lang="en-US" u="sng" smtClean="0">
                <a:latin typeface="Calibri" pitchFamily="34" charset="0"/>
              </a:rPr>
              <a:t>volunteer</a:t>
            </a:r>
            <a:r>
              <a:rPr lang="en-US" smtClean="0">
                <a:latin typeface="Calibri" pitchFamily="34" charset="0"/>
              </a:rPr>
              <a:t> leadership structure for all of ACM</a:t>
            </a:r>
          </a:p>
          <a:p>
            <a:pPr lvl="1"/>
            <a:r>
              <a:rPr lang="en-US" smtClean="0">
                <a:latin typeface="Arial" charset="0"/>
              </a:rPr>
              <a:t>know where decisions are made</a:t>
            </a:r>
          </a:p>
          <a:p>
            <a:pPr lvl="1"/>
            <a:r>
              <a:rPr lang="en-US" smtClean="0">
                <a:latin typeface="Arial" charset="0"/>
              </a:rPr>
              <a:t>know where to go with ideas/needs</a:t>
            </a:r>
          </a:p>
          <a:p>
            <a:pPr lvl="1"/>
            <a:r>
              <a:rPr lang="en-US" smtClean="0">
                <a:latin typeface="Arial" charset="0"/>
              </a:rPr>
              <a:t>know how things work to explain to your members</a:t>
            </a:r>
          </a:p>
          <a:p>
            <a:r>
              <a:rPr lang="en-US" smtClean="0">
                <a:latin typeface="Calibri" pitchFamily="34" charset="0"/>
              </a:rPr>
              <a:t>Specific details on the SGB and SIG governance</a:t>
            </a:r>
          </a:p>
          <a:p>
            <a:pPr lvl="1"/>
            <a:r>
              <a:rPr lang="en-US" smtClean="0">
                <a:latin typeface="Arial" charset="0"/>
              </a:rPr>
              <a:t>how to get things done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Starting at the Top</a:t>
            </a:r>
          </a:p>
        </p:txBody>
      </p:sp>
      <p:sp>
        <p:nvSpPr>
          <p:cNvPr id="21506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3932238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ACM Council</a:t>
            </a:r>
          </a:p>
          <a:p>
            <a:pPr lvl="1"/>
            <a:r>
              <a:rPr lang="en-US" smtClean="0">
                <a:latin typeface="Arial" charset="0"/>
              </a:rPr>
              <a:t>Council is the final authority on all ACM policy decisions, approves all major new initiatives, approves the annual budget, etc.</a:t>
            </a:r>
          </a:p>
          <a:p>
            <a:pPr lvl="1"/>
            <a:endParaRPr lang="en-US" smtClean="0">
              <a:latin typeface="Arial" charset="0"/>
            </a:endParaRPr>
          </a:p>
          <a:p>
            <a:r>
              <a:rPr lang="en-US" smtClean="0">
                <a:latin typeface="Calibri" pitchFamily="34" charset="0"/>
              </a:rPr>
              <a:t>ACM Executive Committee</a:t>
            </a:r>
          </a:p>
          <a:p>
            <a:pPr lvl="1"/>
            <a:r>
              <a:rPr lang="en-US" smtClean="0">
                <a:latin typeface="Arial" charset="0"/>
              </a:rPr>
              <a:t>ACM EC is charged with operational governance</a:t>
            </a:r>
          </a:p>
          <a:p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533400" y="1676400"/>
            <a:ext cx="3932238" cy="4724400"/>
          </a:xfrm>
        </p:spPr>
        <p:txBody>
          <a:bodyPr/>
          <a:lstStyle/>
          <a:p>
            <a:r>
              <a:rPr lang="en-US" sz="2400" smtClean="0">
                <a:latin typeface="Calibri" pitchFamily="34" charset="0"/>
              </a:rPr>
              <a:t>Five ACM EC members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President </a:t>
            </a:r>
          </a:p>
          <a:p>
            <a:pPr lvl="2"/>
            <a:r>
              <a:rPr lang="en-US" smtClean="0"/>
              <a:t>Alain Chesnais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Vice-President</a:t>
            </a:r>
          </a:p>
          <a:p>
            <a:pPr lvl="2"/>
            <a:r>
              <a:rPr lang="en-US" smtClean="0"/>
              <a:t>Barbara Ryder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Secretary-Treasurer</a:t>
            </a:r>
          </a:p>
          <a:p>
            <a:pPr lvl="2"/>
            <a:r>
              <a:rPr lang="en-US" smtClean="0"/>
              <a:t>Alex Wolf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Past President</a:t>
            </a:r>
          </a:p>
          <a:p>
            <a:pPr lvl="2"/>
            <a:r>
              <a:rPr lang="en-US" smtClean="0"/>
              <a:t>Wendy Hall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SGB Chair</a:t>
            </a:r>
          </a:p>
          <a:p>
            <a:pPr lvl="2"/>
            <a:r>
              <a:rPr lang="en-US" smtClean="0"/>
              <a:t>Vicki Hanson</a:t>
            </a:r>
          </a:p>
        </p:txBody>
      </p:sp>
      <p:sp>
        <p:nvSpPr>
          <p:cNvPr id="23554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4648200" y="1676400"/>
            <a:ext cx="3962400" cy="4246563"/>
          </a:xfrm>
        </p:spPr>
        <p:txBody>
          <a:bodyPr/>
          <a:lstStyle/>
          <a:p>
            <a:r>
              <a:rPr lang="en-US" sz="2400" smtClean="0">
                <a:latin typeface="Calibri" pitchFamily="34" charset="0"/>
              </a:rPr>
              <a:t>Three SGB-elected reps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Scott Owen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Andrew Sears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Doug Terry</a:t>
            </a:r>
          </a:p>
          <a:p>
            <a:r>
              <a:rPr lang="en-US" sz="2400" smtClean="0">
                <a:latin typeface="Calibri" pitchFamily="34" charset="0"/>
              </a:rPr>
              <a:t>Seven at-large members</a:t>
            </a:r>
          </a:p>
          <a:p>
            <a:r>
              <a:rPr lang="en-US" sz="2400" smtClean="0">
                <a:latin typeface="Calibri" pitchFamily="34" charset="0"/>
              </a:rPr>
              <a:t>Publications Board Chair</a:t>
            </a:r>
          </a:p>
          <a:p>
            <a:r>
              <a:rPr lang="en-US" sz="2400" smtClean="0">
                <a:latin typeface="Calibri" pitchFamily="34" charset="0"/>
              </a:rPr>
              <a:t>Two ex officio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ACM CEO (John White)</a:t>
            </a:r>
          </a:p>
          <a:p>
            <a:pPr lvl="1"/>
            <a:r>
              <a:rPr lang="en-US" sz="2000" smtClean="0">
                <a:latin typeface="Calibri" pitchFamily="34" charset="0"/>
              </a:rPr>
              <a:t>ACM COO (Pat Ryan)</a:t>
            </a:r>
          </a:p>
        </p:txBody>
      </p:sp>
      <p:sp>
        <p:nvSpPr>
          <p:cNvPr id="2355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ACM Council Members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ACM Boards and Councils</a:t>
            </a:r>
          </a:p>
        </p:txBody>
      </p:sp>
      <p:sp>
        <p:nvSpPr>
          <p:cNvPr id="25602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900113" y="1981200"/>
            <a:ext cx="3565525" cy="3927475"/>
          </a:xfrm>
        </p:spPr>
        <p:txBody>
          <a:bodyPr/>
          <a:lstStyle/>
          <a:p>
            <a:r>
              <a:rPr lang="en-US" sz="3200" smtClean="0">
                <a:latin typeface="Calibri" pitchFamily="34" charset="0"/>
              </a:rPr>
              <a:t>Boards</a:t>
            </a:r>
          </a:p>
          <a:p>
            <a:pPr lvl="1"/>
            <a:r>
              <a:rPr lang="en-US" sz="2800" smtClean="0">
                <a:latin typeface="Calibri" pitchFamily="34" charset="0"/>
              </a:rPr>
              <a:t>SGB</a:t>
            </a:r>
          </a:p>
          <a:p>
            <a:pPr lvl="1"/>
            <a:r>
              <a:rPr lang="en-US" sz="2800" smtClean="0">
                <a:latin typeface="Calibri" pitchFamily="34" charset="0"/>
              </a:rPr>
              <a:t>Publications</a:t>
            </a:r>
          </a:p>
          <a:p>
            <a:pPr lvl="1"/>
            <a:r>
              <a:rPr lang="en-US" sz="2800" smtClean="0">
                <a:latin typeface="Calibri" pitchFamily="34" charset="0"/>
              </a:rPr>
              <a:t>Practitioners</a:t>
            </a:r>
          </a:p>
          <a:p>
            <a:pPr lvl="1"/>
            <a:r>
              <a:rPr lang="en-US" sz="2800" smtClean="0">
                <a:latin typeface="Calibri" pitchFamily="34" charset="0"/>
              </a:rPr>
              <a:t>Education</a:t>
            </a:r>
          </a:p>
        </p:txBody>
      </p:sp>
      <p:sp>
        <p:nvSpPr>
          <p:cNvPr id="25603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3565525" cy="3927475"/>
          </a:xfrm>
        </p:spPr>
        <p:txBody>
          <a:bodyPr/>
          <a:lstStyle/>
          <a:p>
            <a:r>
              <a:rPr lang="en-US" sz="3200" smtClean="0">
                <a:latin typeface="Calibri" pitchFamily="34" charset="0"/>
              </a:rPr>
              <a:t>Councils</a:t>
            </a:r>
          </a:p>
          <a:p>
            <a:pPr lvl="1"/>
            <a:r>
              <a:rPr lang="en-US" sz="2800" smtClean="0">
                <a:latin typeface="Calibri" pitchFamily="34" charset="0"/>
              </a:rPr>
              <a:t>ACM-W</a:t>
            </a:r>
          </a:p>
          <a:p>
            <a:pPr lvl="1"/>
            <a:r>
              <a:rPr lang="en-US" sz="2800" smtClean="0">
                <a:latin typeface="Calibri" pitchFamily="34" charset="0"/>
              </a:rPr>
              <a:t>USACM</a:t>
            </a:r>
          </a:p>
          <a:p>
            <a:pPr lvl="1"/>
            <a:r>
              <a:rPr lang="en-US" sz="2800" smtClean="0">
                <a:latin typeface="Calibri" pitchFamily="34" charset="0"/>
              </a:rPr>
              <a:t>Regional</a:t>
            </a:r>
          </a:p>
          <a:p>
            <a:pPr lvl="2"/>
            <a:r>
              <a:rPr lang="en-US" sz="2200" smtClean="0"/>
              <a:t>ACM Europe</a:t>
            </a:r>
          </a:p>
          <a:p>
            <a:pPr lvl="2"/>
            <a:r>
              <a:rPr lang="en-US" sz="2200" smtClean="0"/>
              <a:t>ACM India</a:t>
            </a:r>
          </a:p>
          <a:p>
            <a:pPr lvl="2"/>
            <a:r>
              <a:rPr lang="en-US" sz="2200" smtClean="0"/>
              <a:t>ACM China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Committees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09600" y="1828800"/>
            <a:ext cx="3856038" cy="46482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ACM Council</a:t>
            </a:r>
            <a:endParaRPr lang="en-US" sz="4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Audit Committee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Awards </a:t>
            </a:r>
            <a:r>
              <a:rPr lang="en-US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Committee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ACM EC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Coalition to Diversity Computing (CDC)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Computers and Public Policy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Constitution and Bylaws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Nominating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828800"/>
            <a:ext cx="3565525" cy="39274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4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ACM EC (cont.)</a:t>
            </a:r>
            <a:endParaRPr lang="en-US" sz="4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Elections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Committee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Professional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Ethics (COPE)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ACM International Collegiate Programming Context (ICPC)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History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Investment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 ACM Council Involved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39322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Some SIG/SGB activities go to the ACM EC or Council for approval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some by-laws changes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annual budgets (in aggregate)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large actions (e.g., large conference budgets, SIG dissolution)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named awards</a:t>
            </a: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When Are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 Boards / Committees Involved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981200"/>
            <a:ext cx="7345362" cy="3932238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Some activities relevant to SIGs are actually done by, or are best coordinated with, others</a:t>
            </a:r>
          </a:p>
          <a:p>
            <a:pPr lvl="1"/>
            <a:r>
              <a:rPr lang="en-US" smtClean="0">
                <a:latin typeface="Arial" charset="0"/>
              </a:rPr>
              <a:t>journals and magazines (Pubs Board)</a:t>
            </a:r>
          </a:p>
          <a:p>
            <a:pPr lvl="1"/>
            <a:r>
              <a:rPr lang="en-US" smtClean="0">
                <a:latin typeface="Arial" charset="0"/>
              </a:rPr>
              <a:t>public policy (USACM)</a:t>
            </a:r>
          </a:p>
          <a:p>
            <a:pPr lvl="1"/>
            <a:r>
              <a:rPr lang="en-US" smtClean="0">
                <a:latin typeface="Arial" charset="0"/>
              </a:rPr>
              <a:t>awards (Awards Committee)</a:t>
            </a:r>
          </a:p>
          <a:p>
            <a:r>
              <a:rPr lang="en-US" smtClean="0">
                <a:latin typeface="Calibri" pitchFamily="34" charset="0"/>
              </a:rPr>
              <a:t>Many value SIG participation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SIG Governing Board (SGB)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>
          <a:xfrm>
            <a:off x="900113" y="1828800"/>
            <a:ext cx="7345362" cy="47244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leaders of each SIG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supported by SIG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(Donna Cappo)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collective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governance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setting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policies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3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SIG allocation</a:t>
            </a:r>
          </a:p>
          <a:p>
            <a:pPr lvl="3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distribution of DL revenue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  <a:p>
            <a:pPr lvl="2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creation/review/oversight of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SIGs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weighted voting</a:t>
            </a:r>
          </a:p>
          <a:p>
            <a:pPr lvl="2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vote plus 1 per 1000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members</a:t>
            </a:r>
          </a:p>
          <a:p>
            <a:pPr lvl="2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Transitional SIGs not eligible to vote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771" name="TextBox 1"/>
          <p:cNvSpPr txBox="1">
            <a:spLocks noChangeArrowheads="1"/>
          </p:cNvSpPr>
          <p:nvPr/>
        </p:nvSpPr>
        <p:spPr bwMode="auto">
          <a:xfrm>
            <a:off x="-1004888" y="2733675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4049</TotalTime>
  <Words>679</Words>
  <Application>Microsoft Macintosh PowerPoint</Application>
  <PresentationFormat>On-screen Show (4:3)</PresentationFormat>
  <Paragraphs>185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15</vt:i4>
      </vt:variant>
      <vt:variant>
        <vt:lpstr>Slide Titles</vt:lpstr>
      </vt:variant>
      <vt:variant>
        <vt:i4>17</vt:i4>
      </vt:variant>
    </vt:vector>
  </HeadingPairs>
  <TitlesOfParts>
    <vt:vector size="38" baseType="lpstr">
      <vt:lpstr>Arial</vt:lpstr>
      <vt:lpstr>宋体</vt:lpstr>
      <vt:lpstr>Calisto MT</vt:lpstr>
      <vt:lpstr>Calibri</vt:lpstr>
      <vt:lpstr>Brush Script MT</vt:lpstr>
      <vt:lpstr>ＭＳ Ｐゴシック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ACM Volunteer Structure</vt:lpstr>
      <vt:lpstr>Goals for this Session</vt:lpstr>
      <vt:lpstr>Starting at the Top</vt:lpstr>
      <vt:lpstr>ACM Council Members</vt:lpstr>
      <vt:lpstr>ACM Boards and Councils</vt:lpstr>
      <vt:lpstr>Committees</vt:lpstr>
      <vt:lpstr>When is ACM Council Involved?</vt:lpstr>
      <vt:lpstr>When Are Other Boards / Committees Involved?</vt:lpstr>
      <vt:lpstr>SIG Governing Board (SGB)</vt:lpstr>
      <vt:lpstr>SGB EC</vt:lpstr>
      <vt:lpstr>Role of the SGB Chair and EC</vt:lpstr>
      <vt:lpstr>SGB Collective Governance</vt:lpstr>
      <vt:lpstr>SIG Allocation</vt:lpstr>
      <vt:lpstr>Digital Library Revenue Distribution</vt:lpstr>
      <vt:lpstr>Viability Reviews</vt:lpstr>
      <vt:lpstr>Best Practices</vt:lpstr>
      <vt:lpstr>Other Responsibilities to Take Seriously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 Volunteer Structure</dc:title>
  <dc:subject/>
  <dc:creator/>
  <cp:keywords/>
  <dc:description/>
  <cp:lastModifiedBy> </cp:lastModifiedBy>
  <cp:revision>128</cp:revision>
  <cp:lastPrinted>2011-09-19T08:07:59Z</cp:lastPrinted>
  <dcterms:created xsi:type="dcterms:W3CDTF">2007-07-30T12:12:14Z</dcterms:created>
  <dcterms:modified xsi:type="dcterms:W3CDTF">2011-09-28T20:07:44Z</dcterms:modified>
  <cp:category/>
</cp:coreProperties>
</file>