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294" r:id="rId3"/>
    <p:sldId id="324" r:id="rId4"/>
    <p:sldId id="325" r:id="rId5"/>
    <p:sldId id="326" r:id="rId6"/>
    <p:sldId id="327" r:id="rId7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-11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-11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-11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-11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-112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pitchFamily="-112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pitchFamily="-112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pitchFamily="-112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AFF8D"/>
    <a:srgbClr val="4BFFBF"/>
    <a:srgbClr val="0000FF"/>
    <a:srgbClr val="CDF2FF"/>
    <a:srgbClr val="CCCCFF"/>
    <a:srgbClr val="800080"/>
    <a:srgbClr val="FFFFFF"/>
    <a:srgbClr val="FF8181"/>
    <a:srgbClr val="FF0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0205" autoAdjust="0"/>
    <p:restoredTop sz="92333" autoAdjust="0"/>
  </p:normalViewPr>
  <p:slideViewPr>
    <p:cSldViewPr snapToGrid="0">
      <p:cViewPr>
        <p:scale>
          <a:sx n="100" d="100"/>
          <a:sy n="100" d="100"/>
        </p:scale>
        <p:origin x="-90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1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8" tIns="46439" rIns="92878" bIns="46439" numCol="1" anchor="t" anchorCtr="0" compatLnSpc="1">
            <a:prstTxWarp prst="textNoShape">
              <a:avLst/>
            </a:prstTxWarp>
          </a:bodyPr>
          <a:lstStyle>
            <a:lvl1pPr defTabSz="9286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9225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8" tIns="46439" rIns="92878" bIns="46439" numCol="1" anchor="t" anchorCtr="0" compatLnSpc="1">
            <a:prstTxWarp prst="textNoShape">
              <a:avLst/>
            </a:prstTxWarp>
          </a:bodyPr>
          <a:lstStyle>
            <a:lvl1pPr algn="r" defTabSz="9286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4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8" tIns="46439" rIns="92878" bIns="46439" numCol="1" anchor="b" anchorCtr="0" compatLnSpc="1">
            <a:prstTxWarp prst="textNoShape">
              <a:avLst/>
            </a:prstTxWarp>
          </a:bodyPr>
          <a:lstStyle>
            <a:lvl1pPr defTabSz="9286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9225" y="88074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8" tIns="46439" rIns="92878" bIns="46439" numCol="1" anchor="b" anchorCtr="0" compatLnSpc="1">
            <a:prstTxWarp prst="textNoShape">
              <a:avLst/>
            </a:prstTxWarp>
          </a:bodyPr>
          <a:lstStyle>
            <a:lvl1pPr algn="r" defTabSz="928688">
              <a:defRPr sz="1300"/>
            </a:lvl1pPr>
          </a:lstStyle>
          <a:p>
            <a:pPr>
              <a:defRPr/>
            </a:pPr>
            <a:fld id="{DA4ADAA5-09BF-E24C-9810-FA482C1C5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96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96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96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2" charset="0"/>
              </a:defRPr>
            </a:lvl1pPr>
          </a:lstStyle>
          <a:p>
            <a:pPr>
              <a:defRPr/>
            </a:pPr>
            <a:fld id="{D64D3F16-DF08-4E47-A173-E600A3D15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F86D15-F0D7-C14A-9FEF-BA5EF623CFFF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of these delivered as planned; more interesting</a:t>
            </a:r>
            <a:r>
              <a:rPr lang="en-US" baseline="0" dirty="0" smtClean="0"/>
              <a:t> community benefits on remaining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D3F16-DF08-4E47-A173-E600A3D1542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D01B24C-ECD0-FB44-A976-5AE8D17CE0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176E1-A98F-8E41-A0F4-2A1D3603E7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525D85EB-10D7-3642-BC61-510BAEE89F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A341F8A-6692-C140-81CD-4508A2FF18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53FBB43-D60E-7441-9B79-F2AFD60B38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BFC485E1-C811-EA44-8FE7-1AB3E926CD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219E8541-EFE2-064E-89C3-4F4A8E89CE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D6763B1-476D-7142-89CA-C2D12A3EAE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7B82B39-5027-E44A-8A78-BB7D4E8A06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88A8881-225A-DC4A-BB69-A585B5CC9D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CFE053AF-032A-2142-B457-D8CA023C75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1955E2F-67E0-C04A-82E6-03952437C8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SIGCOMM</a:t>
            </a:r>
            <a:br>
              <a:rPr lang="en-US" dirty="0" smtClean="0"/>
            </a:br>
            <a:r>
              <a:rPr lang="en-US" dirty="0" smtClean="0"/>
              <a:t>2010 Viability review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Henning </a:t>
            </a:r>
            <a:r>
              <a:rPr lang="en-US" dirty="0" err="1" smtClean="0"/>
              <a:t>Schulzrinne</a:t>
            </a:r>
            <a:r>
              <a:rPr lang="en-US" dirty="0" smtClean="0"/>
              <a:t>, SIGCOMM Vice-Chair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 Finances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Fund-balance $1148k </a:t>
            </a:r>
            <a:r>
              <a:rPr lang="en-US" dirty="0" err="1" smtClean="0"/>
              <a:t>vs</a:t>
            </a:r>
            <a:r>
              <a:rPr lang="en-US" dirty="0" smtClean="0"/>
              <a:t> $316k required</a:t>
            </a:r>
          </a:p>
          <a:p>
            <a:pPr lvl="1"/>
            <a:r>
              <a:rPr lang="en-US" dirty="0" smtClean="0"/>
              <a:t>Up from $591k in 2006</a:t>
            </a:r>
          </a:p>
          <a:p>
            <a:r>
              <a:rPr lang="en-US" dirty="0" smtClean="0"/>
              <a:t>We use profits for SIG activities such as awards, </a:t>
            </a:r>
            <a:r>
              <a:rPr lang="en-US" dirty="0" err="1" smtClean="0"/>
              <a:t>geodiversity</a:t>
            </a:r>
            <a:r>
              <a:rPr lang="en-US" dirty="0" smtClean="0"/>
              <a:t> grants, travel grants, publications, etc.</a:t>
            </a:r>
          </a:p>
          <a:p>
            <a:r>
              <a:rPr lang="en-US" dirty="0" smtClean="0"/>
              <a:t>We’ve actively tried to put more $$ back into the community this year (publications, travel grants)</a:t>
            </a:r>
          </a:p>
          <a:p>
            <a:r>
              <a:rPr lang="en-US" dirty="0" smtClean="0"/>
              <a:t>17 of 18 sponsored conferences profitable since Jan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 Member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Print copy of "Computer Communication Review" (CCR), five times a year, including print proceedings of the annual SIGCOMM conference</a:t>
            </a:r>
          </a:p>
          <a:p>
            <a:r>
              <a:rPr lang="en-US" dirty="0" smtClean="0"/>
              <a:t>Monthly e-mail with announcements of SIGCOMM-related conferences and other relevant announcements</a:t>
            </a:r>
          </a:p>
          <a:p>
            <a:r>
              <a:rPr lang="en-US" dirty="0" smtClean="0"/>
              <a:t>Discounted subscription rate for ACM/IEEE Transactions on Networking</a:t>
            </a:r>
          </a:p>
          <a:p>
            <a:r>
              <a:rPr lang="en-US" dirty="0" smtClean="0"/>
              <a:t>Discounted registration rate for all SIGCOMM sponsored/co-sponsored conferences</a:t>
            </a:r>
          </a:p>
          <a:p>
            <a:r>
              <a:rPr lang="en-US" dirty="0" smtClean="0"/>
              <a:t>Access to all SIGCOMM sponsored/co-sponsored conference proceedings in the Digital Library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SIGCOMM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Portfolio of top-notch conferences and publications for the networking community</a:t>
            </a:r>
          </a:p>
          <a:p>
            <a:r>
              <a:rPr lang="en-US" dirty="0" smtClean="0"/>
              <a:t>Outreach to the global community of computer networking researchers, educators and practitioners</a:t>
            </a:r>
          </a:p>
          <a:p>
            <a:r>
              <a:rPr lang="en-US" dirty="0" smtClean="0"/>
              <a:t>Increasing linkage between academic researchers and industrial practitioners in our field </a:t>
            </a:r>
          </a:p>
          <a:p>
            <a:r>
              <a:rPr lang="en-US" dirty="0" smtClean="0"/>
              <a:t>Recognition of achievements in computer networking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the goals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We sponsor 3 conferences (</a:t>
            </a:r>
            <a:r>
              <a:rPr lang="en-US" dirty="0" err="1" smtClean="0"/>
              <a:t>Sigcomm</a:t>
            </a:r>
            <a:r>
              <a:rPr lang="en-US" dirty="0" smtClean="0"/>
              <a:t>, </a:t>
            </a:r>
            <a:r>
              <a:rPr lang="en-US" dirty="0" err="1" smtClean="0"/>
              <a:t>CoNEXT</a:t>
            </a:r>
            <a:r>
              <a:rPr lang="en-US" dirty="0" smtClean="0"/>
              <a:t>, </a:t>
            </a:r>
            <a:r>
              <a:rPr lang="en-US" dirty="0" err="1" smtClean="0"/>
              <a:t>HotNets</a:t>
            </a:r>
            <a:r>
              <a:rPr lang="en-US" dirty="0" smtClean="0"/>
              <a:t>), co-sponsor 3 (IMC, </a:t>
            </a:r>
            <a:r>
              <a:rPr lang="en-US" dirty="0" err="1" smtClean="0"/>
              <a:t>SenSys</a:t>
            </a:r>
            <a:r>
              <a:rPr lang="en-US" dirty="0" smtClean="0"/>
              <a:t>, ANCS), in co-operation with ~8</a:t>
            </a:r>
          </a:p>
          <a:p>
            <a:pPr lvl="1"/>
            <a:r>
              <a:rPr lang="en-US" dirty="0" err="1" smtClean="0"/>
              <a:t>Sigcomm</a:t>
            </a:r>
            <a:r>
              <a:rPr lang="en-US" dirty="0" smtClean="0"/>
              <a:t> conf has very high impact rating (top 10 in CS)*</a:t>
            </a:r>
          </a:p>
          <a:p>
            <a:pPr lvl="1"/>
            <a:r>
              <a:rPr lang="en-US" dirty="0" err="1" smtClean="0"/>
              <a:t>HotNets</a:t>
            </a:r>
            <a:r>
              <a:rPr lang="en-US" dirty="0" smtClean="0"/>
              <a:t> the recognized “early work” networking conference</a:t>
            </a:r>
          </a:p>
          <a:p>
            <a:pPr lvl="1"/>
            <a:r>
              <a:rPr lang="en-US" dirty="0" err="1" smtClean="0"/>
              <a:t>CoNEXT</a:t>
            </a:r>
            <a:r>
              <a:rPr lang="en-US" dirty="0" smtClean="0"/>
              <a:t> growing in stature</a:t>
            </a:r>
          </a:p>
          <a:p>
            <a:pPr lvl="1"/>
            <a:r>
              <a:rPr lang="en-US" dirty="0" smtClean="0"/>
              <a:t>SIG funding to increase student travel to conferences</a:t>
            </a:r>
          </a:p>
          <a:p>
            <a:r>
              <a:rPr lang="en-US" dirty="0" smtClean="0"/>
              <a:t>Significant global presence:</a:t>
            </a:r>
          </a:p>
          <a:p>
            <a:pPr lvl="1"/>
            <a:r>
              <a:rPr lang="en-US" dirty="0" err="1" smtClean="0"/>
              <a:t>CoNEXT</a:t>
            </a:r>
            <a:r>
              <a:rPr lang="en-US" dirty="0" smtClean="0"/>
              <a:t>, SIGCOMM outside North America 2 years in 3</a:t>
            </a:r>
          </a:p>
          <a:p>
            <a:pPr lvl="2"/>
            <a:r>
              <a:rPr lang="en-US" dirty="0" smtClean="0"/>
              <a:t>SIGCOMM 2010 in New Delhi</a:t>
            </a:r>
          </a:p>
          <a:p>
            <a:pPr lvl="1"/>
            <a:r>
              <a:rPr lang="en-US" dirty="0" smtClean="0"/>
              <a:t>Financial support for Latin American Networking Conference, Asian Internet Engineering Conference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Geodiversity</a:t>
            </a:r>
            <a:r>
              <a:rPr lang="en-US" dirty="0" smtClean="0"/>
              <a:t>” grants to fund attendance at our conferences from under-represented countries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2600" y="6146800"/>
            <a:ext cx="635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*#2 ranking on </a:t>
            </a:r>
            <a:r>
              <a:rPr lang="en-US" sz="1600" dirty="0" err="1" smtClean="0">
                <a:latin typeface="+mj-lt"/>
              </a:rPr>
              <a:t>microsoft</a:t>
            </a:r>
            <a:r>
              <a:rPr lang="en-US" sz="1600" dirty="0" smtClean="0">
                <a:latin typeface="+mj-lt"/>
              </a:rPr>
              <a:t> academic, #3 </a:t>
            </a:r>
            <a:r>
              <a:rPr lang="en-US" sz="1600" dirty="0" err="1" smtClean="0">
                <a:latin typeface="+mj-lt"/>
              </a:rPr>
              <a:t>arnetminer</a:t>
            </a:r>
            <a:r>
              <a:rPr lang="en-US" sz="1600" dirty="0" smtClean="0">
                <a:latin typeface="+mj-lt"/>
              </a:rPr>
              <a:t>, #8 </a:t>
            </a:r>
            <a:r>
              <a:rPr lang="en-US" sz="1600" dirty="0" err="1" smtClean="0">
                <a:latin typeface="+mj-lt"/>
              </a:rPr>
              <a:t>citeseer</a:t>
            </a:r>
            <a:r>
              <a:rPr lang="en-US" sz="1600" dirty="0" smtClean="0">
                <a:latin typeface="+mj-lt"/>
              </a:rPr>
              <a:t> 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the goals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CCR (Newsletter) flourishing under new editor</a:t>
            </a:r>
          </a:p>
          <a:p>
            <a:r>
              <a:rPr lang="en-US" dirty="0" smtClean="0"/>
              <a:t>Increasing financial support for ACM/IEEE Transactions on Networking</a:t>
            </a:r>
          </a:p>
          <a:p>
            <a:r>
              <a:rPr lang="en-US" dirty="0" smtClean="0"/>
              <a:t>Enthusiastic new Education Chair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education.sigcomm.org</a:t>
            </a:r>
            <a:r>
              <a:rPr lang="en-US" dirty="0" smtClean="0"/>
              <a:t>/</a:t>
            </a:r>
          </a:p>
          <a:p>
            <a:r>
              <a:rPr lang="en-US" dirty="0" smtClean="0"/>
              <a:t>Working to increase industrial relevance/interaction</a:t>
            </a:r>
          </a:p>
          <a:p>
            <a:pPr lvl="1"/>
            <a:r>
              <a:rPr lang="en-US" dirty="0" smtClean="0"/>
              <a:t>Industry panel planned for </a:t>
            </a:r>
            <a:r>
              <a:rPr lang="en-US" dirty="0" err="1" smtClean="0"/>
              <a:t>CoNEXT</a:t>
            </a:r>
            <a:r>
              <a:rPr lang="en-US" dirty="0" smtClean="0"/>
              <a:t> 2010</a:t>
            </a:r>
          </a:p>
          <a:p>
            <a:pPr lvl="1"/>
            <a:r>
              <a:rPr lang="en-US" dirty="0" smtClean="0"/>
              <a:t>Considering similar options for SIGCOMM 2011</a:t>
            </a:r>
            <a:endParaRPr lang="en-US" dirty="0" smtClean="0"/>
          </a:p>
          <a:p>
            <a:r>
              <a:rPr lang="en-US" dirty="0" smtClean="0"/>
              <a:t>Comprehensive website redesign</a:t>
            </a:r>
          </a:p>
          <a:p>
            <a:pPr lvl="1"/>
            <a:r>
              <a:rPr lang="en-US" dirty="0" smtClean="0"/>
              <a:t>Role-based navigation for various communities (educators, researchers</a:t>
            </a:r>
            <a:r>
              <a:rPr lang="en-US" smtClean="0"/>
              <a:t>, etc.)</a:t>
            </a:r>
          </a:p>
          <a:p>
            <a:r>
              <a:rPr lang="en-US" dirty="0" smtClean="0"/>
              <a:t>Expanded </a:t>
            </a:r>
            <a:r>
              <a:rPr lang="en-US" dirty="0" smtClean="0"/>
              <a:t>awards and recognition</a:t>
            </a:r>
          </a:p>
          <a:p>
            <a:pPr lvl="1"/>
            <a:r>
              <a:rPr lang="en-US" dirty="0" smtClean="0"/>
              <a:t>Best paper award, Rising Star award, Student Research Competition, etc.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29387</TotalTime>
  <Words>441</Words>
  <Application>Microsoft Macintosh PowerPoint</Application>
  <PresentationFormat>On-screen Show (4:3)</PresentationFormat>
  <Paragraphs>47</Paragraphs>
  <Slides>6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SIGCOMM 2010 Viability review</vt:lpstr>
      <vt:lpstr>SIG Finances</vt:lpstr>
      <vt:lpstr>SIG Member Benefits</vt:lpstr>
      <vt:lpstr>SIGCOMM Goals</vt:lpstr>
      <vt:lpstr>Meeting the goals (1)</vt:lpstr>
      <vt:lpstr>Meeting the goals (2)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Mark Crovella</dc:creator>
  <cp:lastModifiedBy>Bruce Davie</cp:lastModifiedBy>
  <cp:revision>218</cp:revision>
  <dcterms:created xsi:type="dcterms:W3CDTF">2010-08-31T08:22:35Z</dcterms:created>
  <dcterms:modified xsi:type="dcterms:W3CDTF">2010-09-01T00:20:16Z</dcterms:modified>
</cp:coreProperties>
</file>